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7" r:id="rId2"/>
    <p:sldId id="259" r:id="rId3"/>
    <p:sldId id="260" r:id="rId4"/>
    <p:sldId id="282" r:id="rId5"/>
    <p:sldId id="296" r:id="rId6"/>
    <p:sldId id="292" r:id="rId7"/>
    <p:sldId id="261" r:id="rId8"/>
    <p:sldId id="283" r:id="rId9"/>
    <p:sldId id="266" r:id="rId10"/>
    <p:sldId id="271" r:id="rId11"/>
    <p:sldId id="293" r:id="rId12"/>
    <p:sldId id="269" r:id="rId13"/>
    <p:sldId id="272" r:id="rId14"/>
    <p:sldId id="294" r:id="rId15"/>
    <p:sldId id="295" r:id="rId16"/>
    <p:sldId id="281" r:id="rId17"/>
    <p:sldId id="28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amp; Phases" id="{345B9562-1194-43CE-B12D-2F69C7639A65}">
          <p14:sldIdLst>
            <p14:sldId id="257"/>
            <p14:sldId id="259"/>
            <p14:sldId id="260"/>
            <p14:sldId id="282"/>
            <p14:sldId id="296"/>
            <p14:sldId id="292"/>
            <p14:sldId id="261"/>
            <p14:sldId id="283"/>
            <p14:sldId id="266"/>
            <p14:sldId id="271"/>
            <p14:sldId id="293"/>
            <p14:sldId id="269"/>
          </p14:sldIdLst>
        </p14:section>
        <p14:section name="Use Cases" id="{D99A9ABA-036E-4D49-9522-08FB67159088}">
          <p14:sldIdLst>
            <p14:sldId id="272"/>
            <p14:sldId id="294"/>
            <p14:sldId id="295"/>
          </p14:sldIdLst>
        </p14:section>
        <p14:section name="Financial Projections" id="{698CB561-C279-4C02-A75D-2AFCEB1B7CA5}">
          <p14:sldIdLst>
            <p14:sldId id="281"/>
          </p14:sldIdLst>
        </p14:section>
        <p14:section name="Thank You" id="{1CEA9A73-0D6E-4264-B52A-3C4F733D5F9D}">
          <p14:sldIdLst>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4CAFDF-EF33-434A-9C7D-86397682104E}" v="1" dt="2022-08-03T01:14:10.6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3" autoAdjust="0"/>
    <p:restoredTop sz="79693" autoAdjust="0"/>
  </p:normalViewPr>
  <p:slideViewPr>
    <p:cSldViewPr snapToGrid="0">
      <p:cViewPr varScale="1">
        <p:scale>
          <a:sx n="113" d="100"/>
          <a:sy n="113" d="100"/>
        </p:scale>
        <p:origin x="68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seph Roberts" userId="355386c99a4bd915" providerId="LiveId" clId="{774CAFDF-EF33-434A-9C7D-86397682104E}"/>
    <pc:docChg chg="modSld">
      <pc:chgData name="Joseph Roberts" userId="355386c99a4bd915" providerId="LiveId" clId="{774CAFDF-EF33-434A-9C7D-86397682104E}" dt="2022-08-03T23:27:59.088" v="334" actId="1076"/>
      <pc:docMkLst>
        <pc:docMk/>
      </pc:docMkLst>
      <pc:sldChg chg="addSp modSp mod">
        <pc:chgData name="Joseph Roberts" userId="355386c99a4bd915" providerId="LiveId" clId="{774CAFDF-EF33-434A-9C7D-86397682104E}" dt="2022-08-03T23:27:59.088" v="334" actId="1076"/>
        <pc:sldMkLst>
          <pc:docMk/>
          <pc:sldMk cId="2082201937" sldId="257"/>
        </pc:sldMkLst>
        <pc:spChg chg="add mod">
          <ac:chgData name="Joseph Roberts" userId="355386c99a4bd915" providerId="LiveId" clId="{774CAFDF-EF33-434A-9C7D-86397682104E}" dt="2022-08-03T23:27:59.088" v="334" actId="1076"/>
          <ac:spMkLst>
            <pc:docMk/>
            <pc:sldMk cId="2082201937" sldId="257"/>
            <ac:spMk id="2" creationId="{29F085A5-76DE-6921-8565-96251E7AE9C2}"/>
          </ac:spMkLst>
        </pc:spChg>
      </pc:sldChg>
      <pc:sldChg chg="addSp modSp mod modNotesTx">
        <pc:chgData name="Joseph Roberts" userId="355386c99a4bd915" providerId="LiveId" clId="{774CAFDF-EF33-434A-9C7D-86397682104E}" dt="2022-08-03T22:50:55.270" v="110" actId="20577"/>
        <pc:sldMkLst>
          <pc:docMk/>
          <pc:sldMk cId="2828545833" sldId="261"/>
        </pc:sldMkLst>
        <pc:cxnChg chg="add mod">
          <ac:chgData name="Joseph Roberts" userId="355386c99a4bd915" providerId="LiveId" clId="{774CAFDF-EF33-434A-9C7D-86397682104E}" dt="2022-08-03T22:45:49.286" v="47" actId="208"/>
          <ac:cxnSpMkLst>
            <pc:docMk/>
            <pc:sldMk cId="2828545833" sldId="261"/>
            <ac:cxnSpMk id="6" creationId="{BD243635-C7E5-03AB-A3A4-CADB97B73017}"/>
          </ac:cxnSpMkLst>
        </pc:cxnChg>
        <pc:cxnChg chg="add mod">
          <ac:chgData name="Joseph Roberts" userId="355386c99a4bd915" providerId="LiveId" clId="{774CAFDF-EF33-434A-9C7D-86397682104E}" dt="2022-08-03T22:46:06.883" v="51" actId="1076"/>
          <ac:cxnSpMkLst>
            <pc:docMk/>
            <pc:sldMk cId="2828545833" sldId="261"/>
            <ac:cxnSpMk id="10" creationId="{7924DF86-AA50-950F-A0F1-A73D82918AB8}"/>
          </ac:cxnSpMkLst>
        </pc:cxnChg>
      </pc:sldChg>
      <pc:sldChg chg="modSp mod modNotesTx">
        <pc:chgData name="Joseph Roberts" userId="355386c99a4bd915" providerId="LiveId" clId="{774CAFDF-EF33-434A-9C7D-86397682104E}" dt="2022-08-03T22:51:40.200" v="195" actId="20577"/>
        <pc:sldMkLst>
          <pc:docMk/>
          <pc:sldMk cId="756057449" sldId="266"/>
        </pc:sldMkLst>
        <pc:spChg chg="mod">
          <ac:chgData name="Joseph Roberts" userId="355386c99a4bd915" providerId="LiveId" clId="{774CAFDF-EF33-434A-9C7D-86397682104E}" dt="2022-08-03T22:51:40.200" v="195" actId="20577"/>
          <ac:spMkLst>
            <pc:docMk/>
            <pc:sldMk cId="756057449" sldId="266"/>
            <ac:spMk id="40" creationId="{00000000-0000-0000-0000-000000000000}"/>
          </ac:spMkLst>
        </pc:spChg>
      </pc:sldChg>
      <pc:sldChg chg="modNotesTx">
        <pc:chgData name="Joseph Roberts" userId="355386c99a4bd915" providerId="LiveId" clId="{774CAFDF-EF33-434A-9C7D-86397682104E}" dt="2022-08-03T22:44:17.845" v="33" actId="20577"/>
        <pc:sldMkLst>
          <pc:docMk/>
          <pc:sldMk cId="1041822570" sldId="269"/>
        </pc:sldMkLst>
      </pc:sldChg>
      <pc:sldChg chg="modNotesTx">
        <pc:chgData name="Joseph Roberts" userId="355386c99a4bd915" providerId="LiveId" clId="{774CAFDF-EF33-434A-9C7D-86397682104E}" dt="2022-08-03T22:52:24.724" v="310" actId="20577"/>
        <pc:sldMkLst>
          <pc:docMk/>
          <pc:sldMk cId="2254515845" sldId="271"/>
        </pc:sldMkLst>
      </pc:sldChg>
      <pc:sldChg chg="modNotesTx">
        <pc:chgData name="Joseph Roberts" userId="355386c99a4bd915" providerId="LiveId" clId="{774CAFDF-EF33-434A-9C7D-86397682104E}" dt="2022-08-03T22:44:20.319" v="36" actId="20577"/>
        <pc:sldMkLst>
          <pc:docMk/>
          <pc:sldMk cId="4234991197" sldId="272"/>
        </pc:sldMkLst>
      </pc:sldChg>
      <pc:sldChg chg="modNotesTx">
        <pc:chgData name="Joseph Roberts" userId="355386c99a4bd915" providerId="LiveId" clId="{774CAFDF-EF33-434A-9C7D-86397682104E}" dt="2022-08-03T22:44:31.794" v="45" actId="20577"/>
        <pc:sldMkLst>
          <pc:docMk/>
          <pc:sldMk cId="4049575866" sldId="281"/>
        </pc:sldMkLst>
      </pc:sldChg>
      <pc:sldChg chg="modNotesTx">
        <pc:chgData name="Joseph Roberts" userId="355386c99a4bd915" providerId="LiveId" clId="{774CAFDF-EF33-434A-9C7D-86397682104E}" dt="2022-08-03T22:51:24.943" v="193" actId="20577"/>
        <pc:sldMkLst>
          <pc:docMk/>
          <pc:sldMk cId="1117122866" sldId="283"/>
        </pc:sldMkLst>
      </pc:sldChg>
      <pc:sldChg chg="modNotesTx">
        <pc:chgData name="Joseph Roberts" userId="355386c99a4bd915" providerId="LiveId" clId="{774CAFDF-EF33-434A-9C7D-86397682104E}" dt="2022-08-03T22:50:38.297" v="64" actId="20577"/>
        <pc:sldMkLst>
          <pc:docMk/>
          <pc:sldMk cId="3020448607" sldId="292"/>
        </pc:sldMkLst>
      </pc:sldChg>
      <pc:sldChg chg="modNotesTx">
        <pc:chgData name="Joseph Roberts" userId="355386c99a4bd915" providerId="LiveId" clId="{774CAFDF-EF33-434A-9C7D-86397682104E}" dt="2022-08-03T22:52:36.424" v="332" actId="20577"/>
        <pc:sldMkLst>
          <pc:docMk/>
          <pc:sldMk cId="1026252254" sldId="293"/>
        </pc:sldMkLst>
      </pc:sldChg>
      <pc:sldChg chg="modNotesTx">
        <pc:chgData name="Joseph Roberts" userId="355386c99a4bd915" providerId="LiveId" clId="{774CAFDF-EF33-434A-9C7D-86397682104E}" dt="2022-08-03T22:44:23.131" v="39" actId="20577"/>
        <pc:sldMkLst>
          <pc:docMk/>
          <pc:sldMk cId="775607289" sldId="294"/>
        </pc:sldMkLst>
      </pc:sldChg>
      <pc:sldChg chg="modNotesTx">
        <pc:chgData name="Joseph Roberts" userId="355386c99a4bd915" providerId="LiveId" clId="{774CAFDF-EF33-434A-9C7D-86397682104E}" dt="2022-08-03T22:44:28.598" v="42" actId="20577"/>
        <pc:sldMkLst>
          <pc:docMk/>
          <pc:sldMk cId="2692889027" sldId="2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9BC4D4-0D53-4819-9CC8-A1D54D7FF9AB}" type="datetimeFigureOut">
              <a:rPr lang="en-US" smtClean="0"/>
              <a:t>8/3/2022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ABF127-E61D-449C-86FC-34838833354C}" type="slidenum">
              <a:rPr lang="en-US" smtClean="0"/>
              <a:t>‹#›</a:t>
            </a:fld>
            <a:endParaRPr lang="en-US"/>
          </a:p>
        </p:txBody>
      </p:sp>
    </p:spTree>
    <p:extLst>
      <p:ext uri="{BB962C8B-B14F-4D97-AF65-F5344CB8AC3E}">
        <p14:creationId xmlns:p14="http://schemas.microsoft.com/office/powerpoint/2010/main" val="2359551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5"/>
          </p:nvPr>
        </p:nvSpPr>
        <p:spPr/>
        <p:txBody>
          <a:bodyPr/>
          <a:lstStyle/>
          <a:p>
            <a:fld id="{7AABF127-E61D-449C-86FC-34838833354C}" type="slidenum">
              <a:rPr lang="en-US" smtClean="0"/>
              <a:t>1</a:t>
            </a:fld>
            <a:endParaRPr lang="en-US"/>
          </a:p>
        </p:txBody>
      </p:sp>
    </p:spTree>
    <p:extLst>
      <p:ext uri="{BB962C8B-B14F-4D97-AF65-F5344CB8AC3E}">
        <p14:creationId xmlns:p14="http://schemas.microsoft.com/office/powerpoint/2010/main" val="170277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r>
              <a:rPr lang="en-US" dirty="0"/>
              <a:t>Larger population hubs not near Bart Stations</a:t>
            </a:r>
          </a:p>
        </p:txBody>
      </p:sp>
      <p:sp>
        <p:nvSpPr>
          <p:cNvPr id="4" name="Slide Number Placeholder 3"/>
          <p:cNvSpPr>
            <a:spLocks noGrp="1"/>
          </p:cNvSpPr>
          <p:nvPr>
            <p:ph type="sldNum" sz="quarter" idx="5"/>
          </p:nvPr>
        </p:nvSpPr>
        <p:spPr/>
        <p:txBody>
          <a:bodyPr/>
          <a:lstStyle/>
          <a:p>
            <a:fld id="{7AABF127-E61D-449C-86FC-34838833354C}" type="slidenum">
              <a:rPr lang="en-US" smtClean="0"/>
              <a:t>10</a:t>
            </a:fld>
            <a:endParaRPr lang="en-US"/>
          </a:p>
        </p:txBody>
      </p:sp>
    </p:spTree>
    <p:extLst>
      <p:ext uri="{BB962C8B-B14F-4D97-AF65-F5344CB8AC3E}">
        <p14:creationId xmlns:p14="http://schemas.microsoft.com/office/powerpoint/2010/main" val="1410780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r>
              <a:rPr lang="en-US" dirty="0"/>
              <a:t>Iterate and Optimize</a:t>
            </a:r>
          </a:p>
        </p:txBody>
      </p:sp>
      <p:sp>
        <p:nvSpPr>
          <p:cNvPr id="4" name="Slide Number Placeholder 3"/>
          <p:cNvSpPr>
            <a:spLocks noGrp="1"/>
          </p:cNvSpPr>
          <p:nvPr>
            <p:ph type="sldNum" sz="quarter" idx="5"/>
          </p:nvPr>
        </p:nvSpPr>
        <p:spPr/>
        <p:txBody>
          <a:bodyPr/>
          <a:lstStyle/>
          <a:p>
            <a:fld id="{7AABF127-E61D-449C-86FC-34838833354C}" type="slidenum">
              <a:rPr lang="en-US" smtClean="0"/>
              <a:t>11</a:t>
            </a:fld>
            <a:endParaRPr lang="en-US"/>
          </a:p>
        </p:txBody>
      </p:sp>
    </p:spTree>
    <p:extLst>
      <p:ext uri="{BB962C8B-B14F-4D97-AF65-F5344CB8AC3E}">
        <p14:creationId xmlns:p14="http://schemas.microsoft.com/office/powerpoint/2010/main" val="3852307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a:r>
          </a:p>
        </p:txBody>
      </p:sp>
      <p:sp>
        <p:nvSpPr>
          <p:cNvPr id="4" name="Slide Number Placeholder 3"/>
          <p:cNvSpPr>
            <a:spLocks noGrp="1"/>
          </p:cNvSpPr>
          <p:nvPr>
            <p:ph type="sldNum" sz="quarter" idx="5"/>
          </p:nvPr>
        </p:nvSpPr>
        <p:spPr/>
        <p:txBody>
          <a:bodyPr/>
          <a:lstStyle/>
          <a:p>
            <a:fld id="{7AABF127-E61D-449C-86FC-34838833354C}" type="slidenum">
              <a:rPr lang="en-US" smtClean="0"/>
              <a:t>12</a:t>
            </a:fld>
            <a:endParaRPr lang="en-US"/>
          </a:p>
        </p:txBody>
      </p:sp>
    </p:spTree>
    <p:extLst>
      <p:ext uri="{BB962C8B-B14F-4D97-AF65-F5344CB8AC3E}">
        <p14:creationId xmlns:p14="http://schemas.microsoft.com/office/powerpoint/2010/main" val="2921154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a:r>
          </a:p>
        </p:txBody>
      </p:sp>
      <p:sp>
        <p:nvSpPr>
          <p:cNvPr id="4" name="Slide Number Placeholder 3"/>
          <p:cNvSpPr>
            <a:spLocks noGrp="1"/>
          </p:cNvSpPr>
          <p:nvPr>
            <p:ph type="sldNum" sz="quarter" idx="5"/>
          </p:nvPr>
        </p:nvSpPr>
        <p:spPr/>
        <p:txBody>
          <a:bodyPr/>
          <a:lstStyle/>
          <a:p>
            <a:fld id="{7AABF127-E61D-449C-86FC-34838833354C}" type="slidenum">
              <a:rPr lang="en-US" smtClean="0"/>
              <a:t>13</a:t>
            </a:fld>
            <a:endParaRPr lang="en-US"/>
          </a:p>
        </p:txBody>
      </p:sp>
    </p:spTree>
    <p:extLst>
      <p:ext uri="{BB962C8B-B14F-4D97-AF65-F5344CB8AC3E}">
        <p14:creationId xmlns:p14="http://schemas.microsoft.com/office/powerpoint/2010/main" val="24571323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a:r>
          </a:p>
        </p:txBody>
      </p:sp>
      <p:sp>
        <p:nvSpPr>
          <p:cNvPr id="4" name="Slide Number Placeholder 3"/>
          <p:cNvSpPr>
            <a:spLocks noGrp="1"/>
          </p:cNvSpPr>
          <p:nvPr>
            <p:ph type="sldNum" sz="quarter" idx="5"/>
          </p:nvPr>
        </p:nvSpPr>
        <p:spPr/>
        <p:txBody>
          <a:bodyPr/>
          <a:lstStyle/>
          <a:p>
            <a:fld id="{7AABF127-E61D-449C-86FC-34838833354C}" type="slidenum">
              <a:rPr lang="en-US" smtClean="0"/>
              <a:t>14</a:t>
            </a:fld>
            <a:endParaRPr lang="en-US"/>
          </a:p>
        </p:txBody>
      </p:sp>
    </p:spTree>
    <p:extLst>
      <p:ext uri="{BB962C8B-B14F-4D97-AF65-F5344CB8AC3E}">
        <p14:creationId xmlns:p14="http://schemas.microsoft.com/office/powerpoint/2010/main" val="193896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a:t>
            </a:r>
          </a:p>
        </p:txBody>
      </p:sp>
      <p:sp>
        <p:nvSpPr>
          <p:cNvPr id="4" name="Slide Number Placeholder 3"/>
          <p:cNvSpPr>
            <a:spLocks noGrp="1"/>
          </p:cNvSpPr>
          <p:nvPr>
            <p:ph type="sldNum" sz="quarter" idx="5"/>
          </p:nvPr>
        </p:nvSpPr>
        <p:spPr/>
        <p:txBody>
          <a:bodyPr/>
          <a:lstStyle/>
          <a:p>
            <a:fld id="{7AABF127-E61D-449C-86FC-34838833354C}" type="slidenum">
              <a:rPr lang="en-US" smtClean="0"/>
              <a:t>15</a:t>
            </a:fld>
            <a:endParaRPr lang="en-US"/>
          </a:p>
        </p:txBody>
      </p:sp>
    </p:spTree>
    <p:extLst>
      <p:ext uri="{BB962C8B-B14F-4D97-AF65-F5344CB8AC3E}">
        <p14:creationId xmlns:p14="http://schemas.microsoft.com/office/powerpoint/2010/main" val="40290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p:txBody>
      </p:sp>
      <p:sp>
        <p:nvSpPr>
          <p:cNvPr id="4" name="Slide Number Placeholder 3"/>
          <p:cNvSpPr>
            <a:spLocks noGrp="1"/>
          </p:cNvSpPr>
          <p:nvPr>
            <p:ph type="sldNum" sz="quarter" idx="5"/>
          </p:nvPr>
        </p:nvSpPr>
        <p:spPr/>
        <p:txBody>
          <a:bodyPr/>
          <a:lstStyle/>
          <a:p>
            <a:fld id="{7AABF127-E61D-449C-86FC-34838833354C}" type="slidenum">
              <a:rPr lang="en-US" smtClean="0"/>
              <a:t>16</a:t>
            </a:fld>
            <a:endParaRPr lang="en-US"/>
          </a:p>
        </p:txBody>
      </p:sp>
    </p:spTree>
    <p:extLst>
      <p:ext uri="{BB962C8B-B14F-4D97-AF65-F5344CB8AC3E}">
        <p14:creationId xmlns:p14="http://schemas.microsoft.com/office/powerpoint/2010/main" val="4168195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5"/>
          </p:nvPr>
        </p:nvSpPr>
        <p:spPr/>
        <p:txBody>
          <a:bodyPr/>
          <a:lstStyle/>
          <a:p>
            <a:fld id="{7AABF127-E61D-449C-86FC-34838833354C}" type="slidenum">
              <a:rPr lang="en-US" smtClean="0"/>
              <a:t>2</a:t>
            </a:fld>
            <a:endParaRPr lang="en-US"/>
          </a:p>
        </p:txBody>
      </p:sp>
    </p:spTree>
    <p:extLst>
      <p:ext uri="{BB962C8B-B14F-4D97-AF65-F5344CB8AC3E}">
        <p14:creationId xmlns:p14="http://schemas.microsoft.com/office/powerpoint/2010/main" val="1854185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5"/>
          </p:nvPr>
        </p:nvSpPr>
        <p:spPr/>
        <p:txBody>
          <a:bodyPr/>
          <a:lstStyle/>
          <a:p>
            <a:fld id="{7AABF127-E61D-449C-86FC-34838833354C}" type="slidenum">
              <a:rPr lang="en-US" smtClean="0"/>
              <a:t>3</a:t>
            </a:fld>
            <a:endParaRPr lang="en-US"/>
          </a:p>
        </p:txBody>
      </p:sp>
    </p:spTree>
    <p:extLst>
      <p:ext uri="{BB962C8B-B14F-4D97-AF65-F5344CB8AC3E}">
        <p14:creationId xmlns:p14="http://schemas.microsoft.com/office/powerpoint/2010/main" val="1372127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5"/>
          </p:nvPr>
        </p:nvSpPr>
        <p:spPr/>
        <p:txBody>
          <a:bodyPr/>
          <a:lstStyle/>
          <a:p>
            <a:fld id="{7AABF127-E61D-449C-86FC-34838833354C}" type="slidenum">
              <a:rPr lang="en-US" smtClean="0"/>
              <a:t>4</a:t>
            </a:fld>
            <a:endParaRPr lang="en-US"/>
          </a:p>
        </p:txBody>
      </p:sp>
    </p:spTree>
    <p:extLst>
      <p:ext uri="{BB962C8B-B14F-4D97-AF65-F5344CB8AC3E}">
        <p14:creationId xmlns:p14="http://schemas.microsoft.com/office/powerpoint/2010/main" val="8034278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p>
        </p:txBody>
      </p:sp>
      <p:sp>
        <p:nvSpPr>
          <p:cNvPr id="4" name="Slide Number Placeholder 3"/>
          <p:cNvSpPr>
            <a:spLocks noGrp="1"/>
          </p:cNvSpPr>
          <p:nvPr>
            <p:ph type="sldNum" sz="quarter" idx="5"/>
          </p:nvPr>
        </p:nvSpPr>
        <p:spPr/>
        <p:txBody>
          <a:bodyPr/>
          <a:lstStyle/>
          <a:p>
            <a:fld id="{7AABF127-E61D-449C-86FC-34838833354C}" type="slidenum">
              <a:rPr lang="en-US" smtClean="0"/>
              <a:t>5</a:t>
            </a:fld>
            <a:endParaRPr lang="en-US"/>
          </a:p>
        </p:txBody>
      </p:sp>
    </p:spTree>
    <p:extLst>
      <p:ext uri="{BB962C8B-B14F-4D97-AF65-F5344CB8AC3E}">
        <p14:creationId xmlns:p14="http://schemas.microsoft.com/office/powerpoint/2010/main" val="3347550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r>
              <a:rPr lang="en-US" dirty="0"/>
              <a:t>4 Phases</a:t>
            </a:r>
          </a:p>
          <a:p>
            <a:endParaRPr lang="en-US" dirty="0"/>
          </a:p>
        </p:txBody>
      </p:sp>
      <p:sp>
        <p:nvSpPr>
          <p:cNvPr id="4" name="Slide Number Placeholder 3"/>
          <p:cNvSpPr>
            <a:spLocks noGrp="1"/>
          </p:cNvSpPr>
          <p:nvPr>
            <p:ph type="sldNum" sz="quarter" idx="5"/>
          </p:nvPr>
        </p:nvSpPr>
        <p:spPr/>
        <p:txBody>
          <a:bodyPr/>
          <a:lstStyle/>
          <a:p>
            <a:fld id="{7AABF127-E61D-449C-86FC-34838833354C}" type="slidenum">
              <a:rPr lang="en-US" smtClean="0"/>
              <a:t>6</a:t>
            </a:fld>
            <a:endParaRPr lang="en-US"/>
          </a:p>
        </p:txBody>
      </p:sp>
    </p:spTree>
    <p:extLst>
      <p:ext uri="{BB962C8B-B14F-4D97-AF65-F5344CB8AC3E}">
        <p14:creationId xmlns:p14="http://schemas.microsoft.com/office/powerpoint/2010/main" val="2063906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r>
              <a:rPr lang="en-US" dirty="0"/>
              <a:t>Target Population and </a:t>
            </a:r>
            <a:r>
              <a:rPr lang="en-US" dirty="0" err="1"/>
              <a:t>Betweeness</a:t>
            </a:r>
            <a:endParaRPr lang="en-US" dirty="0"/>
          </a:p>
        </p:txBody>
      </p:sp>
      <p:sp>
        <p:nvSpPr>
          <p:cNvPr id="4" name="Slide Number Placeholder 3"/>
          <p:cNvSpPr>
            <a:spLocks noGrp="1"/>
          </p:cNvSpPr>
          <p:nvPr>
            <p:ph type="sldNum" sz="quarter" idx="5"/>
          </p:nvPr>
        </p:nvSpPr>
        <p:spPr/>
        <p:txBody>
          <a:bodyPr/>
          <a:lstStyle/>
          <a:p>
            <a:fld id="{7AABF127-E61D-449C-86FC-34838833354C}" type="slidenum">
              <a:rPr lang="en-US" smtClean="0"/>
              <a:t>7</a:t>
            </a:fld>
            <a:endParaRPr lang="en-US"/>
          </a:p>
        </p:txBody>
      </p:sp>
    </p:spTree>
    <p:extLst>
      <p:ext uri="{BB962C8B-B14F-4D97-AF65-F5344CB8AC3E}">
        <p14:creationId xmlns:p14="http://schemas.microsoft.com/office/powerpoint/2010/main" val="725632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a:p>
            <a:endParaRPr lang="en-US" dirty="0"/>
          </a:p>
          <a:p>
            <a:r>
              <a:rPr lang="en-US" dirty="0"/>
              <a:t>Test market on Drone and Robot deliveries</a:t>
            </a:r>
          </a:p>
        </p:txBody>
      </p:sp>
      <p:sp>
        <p:nvSpPr>
          <p:cNvPr id="4" name="Slide Number Placeholder 3"/>
          <p:cNvSpPr>
            <a:spLocks noGrp="1"/>
          </p:cNvSpPr>
          <p:nvPr>
            <p:ph type="sldNum" sz="quarter" idx="5"/>
          </p:nvPr>
        </p:nvSpPr>
        <p:spPr/>
        <p:txBody>
          <a:bodyPr/>
          <a:lstStyle/>
          <a:p>
            <a:fld id="{7AABF127-E61D-449C-86FC-34838833354C}" type="slidenum">
              <a:rPr lang="en-US" smtClean="0"/>
              <a:t>8</a:t>
            </a:fld>
            <a:endParaRPr lang="en-US"/>
          </a:p>
        </p:txBody>
      </p:sp>
    </p:spTree>
    <p:extLst>
      <p:ext uri="{BB962C8B-B14F-4D97-AF65-F5344CB8AC3E}">
        <p14:creationId xmlns:p14="http://schemas.microsoft.com/office/powerpoint/2010/main" val="4241953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Joe</a:t>
            </a:r>
          </a:p>
        </p:txBody>
      </p:sp>
      <p:sp>
        <p:nvSpPr>
          <p:cNvPr id="4" name="Slide Number Placeholder 3"/>
          <p:cNvSpPr>
            <a:spLocks noGrp="1"/>
          </p:cNvSpPr>
          <p:nvPr>
            <p:ph type="sldNum" sz="quarter" idx="5"/>
          </p:nvPr>
        </p:nvSpPr>
        <p:spPr/>
        <p:txBody>
          <a:bodyPr/>
          <a:lstStyle/>
          <a:p>
            <a:fld id="{7AABF127-E61D-449C-86FC-34838833354C}" type="slidenum">
              <a:rPr lang="en-US" smtClean="0"/>
              <a:t>9</a:t>
            </a:fld>
            <a:endParaRPr lang="en-US"/>
          </a:p>
        </p:txBody>
      </p:sp>
    </p:spTree>
    <p:extLst>
      <p:ext uri="{BB962C8B-B14F-4D97-AF65-F5344CB8AC3E}">
        <p14:creationId xmlns:p14="http://schemas.microsoft.com/office/powerpoint/2010/main" val="3081921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C23E5D5-4C75-42B8-9512-AD00A76903D6}" type="datetimeFigureOut">
              <a:rPr lang="en-US" smtClean="0"/>
              <a:t>8/3/2022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BE7819-0F39-489D-8FF1-3FA25555A7CF}" type="slidenum">
              <a:rPr lang="en-US" smtClean="0"/>
              <a:t>‹#›</a:t>
            </a:fld>
            <a:endParaRPr lang="en-US"/>
          </a:p>
        </p:txBody>
      </p:sp>
    </p:spTree>
    <p:extLst>
      <p:ext uri="{BB962C8B-B14F-4D97-AF65-F5344CB8AC3E}">
        <p14:creationId xmlns:p14="http://schemas.microsoft.com/office/powerpoint/2010/main" val="2842701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81050" y="704850"/>
            <a:ext cx="2876550" cy="5505450"/>
          </a:xfrm>
          <a:custGeom>
            <a:avLst/>
            <a:gdLst>
              <a:gd name="connsiteX0" fmla="*/ 0 w 2876550"/>
              <a:gd name="connsiteY0" fmla="*/ 0 h 5505450"/>
              <a:gd name="connsiteX1" fmla="*/ 2876550 w 2876550"/>
              <a:gd name="connsiteY1" fmla="*/ 0 h 5505450"/>
              <a:gd name="connsiteX2" fmla="*/ 2876550 w 2876550"/>
              <a:gd name="connsiteY2" fmla="*/ 5505450 h 5505450"/>
              <a:gd name="connsiteX3" fmla="*/ 0 w 2876550"/>
              <a:gd name="connsiteY3" fmla="*/ 5505450 h 5505450"/>
            </a:gdLst>
            <a:ahLst/>
            <a:cxnLst>
              <a:cxn ang="0">
                <a:pos x="connsiteX0" y="connsiteY0"/>
              </a:cxn>
              <a:cxn ang="0">
                <a:pos x="connsiteX1" y="connsiteY1"/>
              </a:cxn>
              <a:cxn ang="0">
                <a:pos x="connsiteX2" y="connsiteY2"/>
              </a:cxn>
              <a:cxn ang="0">
                <a:pos x="connsiteX3" y="connsiteY3"/>
              </a:cxn>
            </a:cxnLst>
            <a:rect l="l" t="t" r="r" b="b"/>
            <a:pathLst>
              <a:path w="2876550" h="5505450">
                <a:moveTo>
                  <a:pt x="0" y="0"/>
                </a:moveTo>
                <a:lnTo>
                  <a:pt x="2876550" y="0"/>
                </a:lnTo>
                <a:lnTo>
                  <a:pt x="2876550" y="5505450"/>
                </a:lnTo>
                <a:lnTo>
                  <a:pt x="0" y="55054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4260216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90550" y="1602531"/>
            <a:ext cx="3026726" cy="4580554"/>
          </a:xfrm>
          <a:custGeom>
            <a:avLst/>
            <a:gdLst>
              <a:gd name="connsiteX0" fmla="*/ 0 w 3026726"/>
              <a:gd name="connsiteY0" fmla="*/ 0 h 3652938"/>
              <a:gd name="connsiteX1" fmla="*/ 3026726 w 3026726"/>
              <a:gd name="connsiteY1" fmla="*/ 0 h 3652938"/>
              <a:gd name="connsiteX2" fmla="*/ 3026726 w 3026726"/>
              <a:gd name="connsiteY2" fmla="*/ 3652938 h 3652938"/>
              <a:gd name="connsiteX3" fmla="*/ 0 w 3026726"/>
              <a:gd name="connsiteY3" fmla="*/ 3652938 h 3652938"/>
            </a:gdLst>
            <a:ahLst/>
            <a:cxnLst>
              <a:cxn ang="0">
                <a:pos x="connsiteX0" y="connsiteY0"/>
              </a:cxn>
              <a:cxn ang="0">
                <a:pos x="connsiteX1" y="connsiteY1"/>
              </a:cxn>
              <a:cxn ang="0">
                <a:pos x="connsiteX2" y="connsiteY2"/>
              </a:cxn>
              <a:cxn ang="0">
                <a:pos x="connsiteX3" y="connsiteY3"/>
              </a:cxn>
            </a:cxnLst>
            <a:rect l="l" t="t" r="r" b="b"/>
            <a:pathLst>
              <a:path w="3026726" h="3652938">
                <a:moveTo>
                  <a:pt x="0" y="0"/>
                </a:moveTo>
                <a:lnTo>
                  <a:pt x="3026726" y="0"/>
                </a:lnTo>
                <a:lnTo>
                  <a:pt x="3026726" y="3652938"/>
                </a:lnTo>
                <a:lnTo>
                  <a:pt x="0" y="3652938"/>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265914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825910" y="678426"/>
            <a:ext cx="5309419" cy="3126658"/>
          </a:xfrm>
          <a:custGeom>
            <a:avLst/>
            <a:gdLst>
              <a:gd name="connsiteX0" fmla="*/ 0 w 5309419"/>
              <a:gd name="connsiteY0" fmla="*/ 0 h 3126658"/>
              <a:gd name="connsiteX1" fmla="*/ 5309419 w 5309419"/>
              <a:gd name="connsiteY1" fmla="*/ 0 h 3126658"/>
              <a:gd name="connsiteX2" fmla="*/ 5309419 w 5309419"/>
              <a:gd name="connsiteY2" fmla="*/ 3126658 h 3126658"/>
              <a:gd name="connsiteX3" fmla="*/ 0 w 5309419"/>
              <a:gd name="connsiteY3" fmla="*/ 3126658 h 3126658"/>
            </a:gdLst>
            <a:ahLst/>
            <a:cxnLst>
              <a:cxn ang="0">
                <a:pos x="connsiteX0" y="connsiteY0"/>
              </a:cxn>
              <a:cxn ang="0">
                <a:pos x="connsiteX1" y="connsiteY1"/>
              </a:cxn>
              <a:cxn ang="0">
                <a:pos x="connsiteX2" y="connsiteY2"/>
              </a:cxn>
              <a:cxn ang="0">
                <a:pos x="connsiteX3" y="connsiteY3"/>
              </a:cxn>
            </a:cxnLst>
            <a:rect l="l" t="t" r="r" b="b"/>
            <a:pathLst>
              <a:path w="5309419" h="3126658">
                <a:moveTo>
                  <a:pt x="0" y="0"/>
                </a:moveTo>
                <a:lnTo>
                  <a:pt x="5309419" y="0"/>
                </a:lnTo>
                <a:lnTo>
                  <a:pt x="5309419" y="3126658"/>
                </a:lnTo>
                <a:lnTo>
                  <a:pt x="0" y="3126658"/>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006940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1" y="653142"/>
            <a:ext cx="4306529" cy="6204857"/>
          </a:xfrm>
          <a:custGeom>
            <a:avLst/>
            <a:gdLst>
              <a:gd name="connsiteX0" fmla="*/ 0 w 4306529"/>
              <a:gd name="connsiteY0" fmla="*/ 0 h 6858000"/>
              <a:gd name="connsiteX1" fmla="*/ 4306529 w 4306529"/>
              <a:gd name="connsiteY1" fmla="*/ 0 h 6858000"/>
              <a:gd name="connsiteX2" fmla="*/ 4306529 w 4306529"/>
              <a:gd name="connsiteY2" fmla="*/ 6858000 h 6858000"/>
              <a:gd name="connsiteX3" fmla="*/ 0 w 430652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06529" h="6858000">
                <a:moveTo>
                  <a:pt x="0" y="0"/>
                </a:moveTo>
                <a:lnTo>
                  <a:pt x="4306529" y="0"/>
                </a:lnTo>
                <a:lnTo>
                  <a:pt x="4306529"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6" name="Picture Placeholder 15"/>
          <p:cNvSpPr>
            <a:spLocks noGrp="1"/>
          </p:cNvSpPr>
          <p:nvPr>
            <p:ph type="pic" sz="quarter" idx="11"/>
          </p:nvPr>
        </p:nvSpPr>
        <p:spPr>
          <a:xfrm>
            <a:off x="9175836" y="2784109"/>
            <a:ext cx="1680850" cy="1680850"/>
          </a:xfrm>
          <a:custGeom>
            <a:avLst/>
            <a:gdLst>
              <a:gd name="connsiteX0" fmla="*/ 840425 w 1680850"/>
              <a:gd name="connsiteY0" fmla="*/ 0 h 1680850"/>
              <a:gd name="connsiteX1" fmla="*/ 1680850 w 1680850"/>
              <a:gd name="connsiteY1" fmla="*/ 840425 h 1680850"/>
              <a:gd name="connsiteX2" fmla="*/ 840425 w 1680850"/>
              <a:gd name="connsiteY2" fmla="*/ 1680850 h 1680850"/>
              <a:gd name="connsiteX3" fmla="*/ 0 w 1680850"/>
              <a:gd name="connsiteY3" fmla="*/ 840425 h 1680850"/>
              <a:gd name="connsiteX4" fmla="*/ 840425 w 1680850"/>
              <a:gd name="connsiteY4" fmla="*/ 0 h 168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50" h="1680850">
                <a:moveTo>
                  <a:pt x="840425" y="0"/>
                </a:moveTo>
                <a:cubicBezTo>
                  <a:pt x="1304579" y="0"/>
                  <a:pt x="1680850" y="376271"/>
                  <a:pt x="1680850" y="840425"/>
                </a:cubicBezTo>
                <a:cubicBezTo>
                  <a:pt x="1680850" y="1304579"/>
                  <a:pt x="1304579" y="1680850"/>
                  <a:pt x="840425" y="1680850"/>
                </a:cubicBezTo>
                <a:cubicBezTo>
                  <a:pt x="376271" y="1680850"/>
                  <a:pt x="0" y="1304579"/>
                  <a:pt x="0" y="840425"/>
                </a:cubicBezTo>
                <a:cubicBezTo>
                  <a:pt x="0" y="376271"/>
                  <a:pt x="376271" y="0"/>
                  <a:pt x="840425"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5" name="Picture Placeholder 14"/>
          <p:cNvSpPr>
            <a:spLocks noGrp="1"/>
          </p:cNvSpPr>
          <p:nvPr>
            <p:ph type="pic" sz="quarter" idx="12"/>
          </p:nvPr>
        </p:nvSpPr>
        <p:spPr>
          <a:xfrm>
            <a:off x="3466104" y="2784109"/>
            <a:ext cx="1680850" cy="1680850"/>
          </a:xfrm>
          <a:custGeom>
            <a:avLst/>
            <a:gdLst>
              <a:gd name="connsiteX0" fmla="*/ 840425 w 1680850"/>
              <a:gd name="connsiteY0" fmla="*/ 0 h 1680850"/>
              <a:gd name="connsiteX1" fmla="*/ 1680850 w 1680850"/>
              <a:gd name="connsiteY1" fmla="*/ 840425 h 1680850"/>
              <a:gd name="connsiteX2" fmla="*/ 840425 w 1680850"/>
              <a:gd name="connsiteY2" fmla="*/ 1680850 h 1680850"/>
              <a:gd name="connsiteX3" fmla="*/ 0 w 1680850"/>
              <a:gd name="connsiteY3" fmla="*/ 840425 h 1680850"/>
              <a:gd name="connsiteX4" fmla="*/ 840425 w 1680850"/>
              <a:gd name="connsiteY4" fmla="*/ 0 h 168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50" h="1680850">
                <a:moveTo>
                  <a:pt x="840425" y="0"/>
                </a:moveTo>
                <a:cubicBezTo>
                  <a:pt x="1304579" y="0"/>
                  <a:pt x="1680850" y="376271"/>
                  <a:pt x="1680850" y="840425"/>
                </a:cubicBezTo>
                <a:cubicBezTo>
                  <a:pt x="1680850" y="1304579"/>
                  <a:pt x="1304579" y="1680850"/>
                  <a:pt x="840425" y="1680850"/>
                </a:cubicBezTo>
                <a:cubicBezTo>
                  <a:pt x="376271" y="1680850"/>
                  <a:pt x="0" y="1304579"/>
                  <a:pt x="0" y="840425"/>
                </a:cubicBezTo>
                <a:cubicBezTo>
                  <a:pt x="0" y="376271"/>
                  <a:pt x="376271" y="0"/>
                  <a:pt x="840425"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4" name="Picture Placeholder 13"/>
          <p:cNvSpPr>
            <a:spLocks noGrp="1"/>
          </p:cNvSpPr>
          <p:nvPr>
            <p:ph type="pic" sz="quarter" idx="13"/>
          </p:nvPr>
        </p:nvSpPr>
        <p:spPr>
          <a:xfrm>
            <a:off x="6320970" y="2784109"/>
            <a:ext cx="1680850" cy="1680850"/>
          </a:xfrm>
          <a:custGeom>
            <a:avLst/>
            <a:gdLst>
              <a:gd name="connsiteX0" fmla="*/ 840425 w 1680850"/>
              <a:gd name="connsiteY0" fmla="*/ 0 h 1680850"/>
              <a:gd name="connsiteX1" fmla="*/ 1680850 w 1680850"/>
              <a:gd name="connsiteY1" fmla="*/ 840425 h 1680850"/>
              <a:gd name="connsiteX2" fmla="*/ 840425 w 1680850"/>
              <a:gd name="connsiteY2" fmla="*/ 1680850 h 1680850"/>
              <a:gd name="connsiteX3" fmla="*/ 0 w 1680850"/>
              <a:gd name="connsiteY3" fmla="*/ 840425 h 1680850"/>
              <a:gd name="connsiteX4" fmla="*/ 840425 w 1680850"/>
              <a:gd name="connsiteY4" fmla="*/ 0 h 168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850" h="1680850">
                <a:moveTo>
                  <a:pt x="840425" y="0"/>
                </a:moveTo>
                <a:cubicBezTo>
                  <a:pt x="1304579" y="0"/>
                  <a:pt x="1680850" y="376271"/>
                  <a:pt x="1680850" y="840425"/>
                </a:cubicBezTo>
                <a:cubicBezTo>
                  <a:pt x="1680850" y="1304579"/>
                  <a:pt x="1304579" y="1680850"/>
                  <a:pt x="840425" y="1680850"/>
                </a:cubicBezTo>
                <a:cubicBezTo>
                  <a:pt x="376271" y="1680850"/>
                  <a:pt x="0" y="1304579"/>
                  <a:pt x="0" y="840425"/>
                </a:cubicBezTo>
                <a:cubicBezTo>
                  <a:pt x="0" y="376271"/>
                  <a:pt x="376271" y="0"/>
                  <a:pt x="840425"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108396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grpSp>
        <p:nvGrpSpPr>
          <p:cNvPr id="5" name="Group 4"/>
          <p:cNvGrpSpPr/>
          <p:nvPr userDrawn="1"/>
        </p:nvGrpSpPr>
        <p:grpSpPr>
          <a:xfrm>
            <a:off x="1774989" y="3051792"/>
            <a:ext cx="8822773" cy="951173"/>
            <a:chOff x="1774989" y="3051792"/>
            <a:chExt cx="8822773" cy="951173"/>
          </a:xfrm>
          <a:solidFill>
            <a:schemeClr val="bg1">
              <a:lumMod val="95000"/>
              <a:alpha val="85000"/>
            </a:schemeClr>
          </a:solidFill>
        </p:grpSpPr>
        <p:sp>
          <p:nvSpPr>
            <p:cNvPr id="6" name="Rectangle 5"/>
            <p:cNvSpPr/>
            <p:nvPr/>
          </p:nvSpPr>
          <p:spPr>
            <a:xfrm rot="7593232">
              <a:off x="3682554" y="1148492"/>
              <a:ext cx="946908" cy="4762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4006768" flipV="1">
              <a:off x="7743290" y="1144227"/>
              <a:ext cx="946908" cy="476203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Picture Placeholder 13"/>
          <p:cNvSpPr>
            <a:spLocks noGrp="1"/>
          </p:cNvSpPr>
          <p:nvPr>
            <p:ph type="pic" sz="quarter" idx="13"/>
          </p:nvPr>
        </p:nvSpPr>
        <p:spPr>
          <a:xfrm>
            <a:off x="857251" y="847725"/>
            <a:ext cx="2667000" cy="2667000"/>
          </a:xfrm>
          <a:custGeom>
            <a:avLst/>
            <a:gdLst>
              <a:gd name="connsiteX0" fmla="*/ 1333500 w 2667000"/>
              <a:gd name="connsiteY0" fmla="*/ 0 h 2667000"/>
              <a:gd name="connsiteX1" fmla="*/ 2667000 w 2667000"/>
              <a:gd name="connsiteY1" fmla="*/ 1333500 h 2667000"/>
              <a:gd name="connsiteX2" fmla="*/ 1333500 w 2667000"/>
              <a:gd name="connsiteY2" fmla="*/ 2667000 h 2667000"/>
              <a:gd name="connsiteX3" fmla="*/ 0 w 2667000"/>
              <a:gd name="connsiteY3" fmla="*/ 1333500 h 2667000"/>
              <a:gd name="connsiteX4" fmla="*/ 1333500 w 2667000"/>
              <a:gd name="connsiteY4" fmla="*/ 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0" h="2667000">
                <a:moveTo>
                  <a:pt x="1333500" y="0"/>
                </a:moveTo>
                <a:cubicBezTo>
                  <a:pt x="2069972" y="0"/>
                  <a:pt x="2667000" y="597028"/>
                  <a:pt x="2667000" y="1333500"/>
                </a:cubicBezTo>
                <a:cubicBezTo>
                  <a:pt x="2667000" y="2069972"/>
                  <a:pt x="2069972" y="2667000"/>
                  <a:pt x="1333500" y="2667000"/>
                </a:cubicBezTo>
                <a:cubicBezTo>
                  <a:pt x="597028" y="2667000"/>
                  <a:pt x="0" y="2069972"/>
                  <a:pt x="0" y="1333500"/>
                </a:cubicBezTo>
                <a:cubicBezTo>
                  <a:pt x="0" y="597028"/>
                  <a:pt x="597028" y="0"/>
                  <a:pt x="1333500"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5" name="Picture Placeholder 14"/>
          <p:cNvSpPr>
            <a:spLocks noGrp="1"/>
          </p:cNvSpPr>
          <p:nvPr>
            <p:ph type="pic" sz="quarter" idx="14"/>
          </p:nvPr>
        </p:nvSpPr>
        <p:spPr>
          <a:xfrm>
            <a:off x="4762501" y="3514725"/>
            <a:ext cx="2667000" cy="2667000"/>
          </a:xfrm>
          <a:custGeom>
            <a:avLst/>
            <a:gdLst>
              <a:gd name="connsiteX0" fmla="*/ 1333500 w 2667000"/>
              <a:gd name="connsiteY0" fmla="*/ 0 h 2667000"/>
              <a:gd name="connsiteX1" fmla="*/ 2667000 w 2667000"/>
              <a:gd name="connsiteY1" fmla="*/ 1333500 h 2667000"/>
              <a:gd name="connsiteX2" fmla="*/ 1333500 w 2667000"/>
              <a:gd name="connsiteY2" fmla="*/ 2667000 h 2667000"/>
              <a:gd name="connsiteX3" fmla="*/ 0 w 2667000"/>
              <a:gd name="connsiteY3" fmla="*/ 1333500 h 2667000"/>
              <a:gd name="connsiteX4" fmla="*/ 1333500 w 2667000"/>
              <a:gd name="connsiteY4" fmla="*/ 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0" h="2667000">
                <a:moveTo>
                  <a:pt x="1333500" y="0"/>
                </a:moveTo>
                <a:cubicBezTo>
                  <a:pt x="2069972" y="0"/>
                  <a:pt x="2667000" y="597028"/>
                  <a:pt x="2667000" y="1333500"/>
                </a:cubicBezTo>
                <a:cubicBezTo>
                  <a:pt x="2667000" y="2069972"/>
                  <a:pt x="2069972" y="2667000"/>
                  <a:pt x="1333500" y="2667000"/>
                </a:cubicBezTo>
                <a:cubicBezTo>
                  <a:pt x="597028" y="2667000"/>
                  <a:pt x="0" y="2069972"/>
                  <a:pt x="0" y="1333500"/>
                </a:cubicBezTo>
                <a:cubicBezTo>
                  <a:pt x="0" y="597028"/>
                  <a:pt x="597028" y="0"/>
                  <a:pt x="1333500"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3" name="Picture Placeholder 12"/>
          <p:cNvSpPr>
            <a:spLocks noGrp="1"/>
          </p:cNvSpPr>
          <p:nvPr>
            <p:ph type="pic" sz="quarter" idx="15"/>
          </p:nvPr>
        </p:nvSpPr>
        <p:spPr>
          <a:xfrm>
            <a:off x="8667750" y="847725"/>
            <a:ext cx="2667000" cy="2667000"/>
          </a:xfrm>
          <a:custGeom>
            <a:avLst/>
            <a:gdLst>
              <a:gd name="connsiteX0" fmla="*/ 1333500 w 2667000"/>
              <a:gd name="connsiteY0" fmla="*/ 0 h 2667000"/>
              <a:gd name="connsiteX1" fmla="*/ 2667000 w 2667000"/>
              <a:gd name="connsiteY1" fmla="*/ 1333500 h 2667000"/>
              <a:gd name="connsiteX2" fmla="*/ 1333500 w 2667000"/>
              <a:gd name="connsiteY2" fmla="*/ 2667000 h 2667000"/>
              <a:gd name="connsiteX3" fmla="*/ 0 w 2667000"/>
              <a:gd name="connsiteY3" fmla="*/ 1333500 h 2667000"/>
              <a:gd name="connsiteX4" fmla="*/ 1333500 w 2667000"/>
              <a:gd name="connsiteY4" fmla="*/ 0 h 2667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0" h="2667000">
                <a:moveTo>
                  <a:pt x="1333500" y="0"/>
                </a:moveTo>
                <a:cubicBezTo>
                  <a:pt x="2069972" y="0"/>
                  <a:pt x="2667000" y="597028"/>
                  <a:pt x="2667000" y="1333500"/>
                </a:cubicBezTo>
                <a:cubicBezTo>
                  <a:pt x="2667000" y="2069972"/>
                  <a:pt x="2069972" y="2667000"/>
                  <a:pt x="1333500" y="2667000"/>
                </a:cubicBezTo>
                <a:cubicBezTo>
                  <a:pt x="597028" y="2667000"/>
                  <a:pt x="0" y="2069972"/>
                  <a:pt x="0" y="1333500"/>
                </a:cubicBezTo>
                <a:cubicBezTo>
                  <a:pt x="0" y="597028"/>
                  <a:pt x="597028" y="0"/>
                  <a:pt x="1333500"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307669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Rectangle 5"/>
          <p:cNvSpPr/>
          <p:nvPr userDrawn="1"/>
        </p:nvSpPr>
        <p:spPr>
          <a:xfrm rot="5400000">
            <a:off x="5553077" y="-2683784"/>
            <a:ext cx="1085846" cy="12192000"/>
          </a:xfrm>
          <a:prstGeom prst="rect">
            <a:avLst/>
          </a:prstGeom>
          <a:solidFill>
            <a:schemeClr val="bg1">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p:cNvSpPr>
            <a:spLocks noGrp="1"/>
          </p:cNvSpPr>
          <p:nvPr userDrawn="1">
            <p:ph type="pic" sz="quarter" idx="10"/>
          </p:nvPr>
        </p:nvSpPr>
        <p:spPr>
          <a:xfrm>
            <a:off x="1005758" y="2381250"/>
            <a:ext cx="1809750" cy="1809750"/>
          </a:xfrm>
          <a:custGeom>
            <a:avLst/>
            <a:gdLst>
              <a:gd name="connsiteX0" fmla="*/ 0 w 1809750"/>
              <a:gd name="connsiteY0" fmla="*/ 0 h 1809750"/>
              <a:gd name="connsiteX1" fmla="*/ 1809750 w 1809750"/>
              <a:gd name="connsiteY1" fmla="*/ 0 h 1809750"/>
              <a:gd name="connsiteX2" fmla="*/ 1809750 w 1809750"/>
              <a:gd name="connsiteY2" fmla="*/ 1809750 h 1809750"/>
              <a:gd name="connsiteX3" fmla="*/ 0 w 1809750"/>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1809750" h="1809750">
                <a:moveTo>
                  <a:pt x="0" y="0"/>
                </a:moveTo>
                <a:lnTo>
                  <a:pt x="1809750" y="0"/>
                </a:lnTo>
                <a:lnTo>
                  <a:pt x="1809750" y="1809750"/>
                </a:lnTo>
                <a:lnTo>
                  <a:pt x="0" y="18097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7" name="Picture Placeholder 16"/>
          <p:cNvSpPr>
            <a:spLocks noGrp="1"/>
          </p:cNvSpPr>
          <p:nvPr userDrawn="1">
            <p:ph type="pic" sz="quarter" idx="11"/>
          </p:nvPr>
        </p:nvSpPr>
        <p:spPr>
          <a:xfrm>
            <a:off x="3735103" y="2381250"/>
            <a:ext cx="1809750" cy="1809750"/>
          </a:xfrm>
          <a:custGeom>
            <a:avLst/>
            <a:gdLst>
              <a:gd name="connsiteX0" fmla="*/ 0 w 1809750"/>
              <a:gd name="connsiteY0" fmla="*/ 0 h 1809750"/>
              <a:gd name="connsiteX1" fmla="*/ 1809750 w 1809750"/>
              <a:gd name="connsiteY1" fmla="*/ 0 h 1809750"/>
              <a:gd name="connsiteX2" fmla="*/ 1809750 w 1809750"/>
              <a:gd name="connsiteY2" fmla="*/ 1809750 h 1809750"/>
              <a:gd name="connsiteX3" fmla="*/ 0 w 1809750"/>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1809750" h="1809750">
                <a:moveTo>
                  <a:pt x="0" y="0"/>
                </a:moveTo>
                <a:lnTo>
                  <a:pt x="1809750" y="0"/>
                </a:lnTo>
                <a:lnTo>
                  <a:pt x="1809750" y="1809750"/>
                </a:lnTo>
                <a:lnTo>
                  <a:pt x="0" y="18097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8" name="Picture Placeholder 17"/>
          <p:cNvSpPr>
            <a:spLocks noGrp="1"/>
          </p:cNvSpPr>
          <p:nvPr userDrawn="1">
            <p:ph type="pic" sz="quarter" idx="12"/>
          </p:nvPr>
        </p:nvSpPr>
        <p:spPr>
          <a:xfrm>
            <a:off x="6671540" y="2381250"/>
            <a:ext cx="1809750" cy="1809750"/>
          </a:xfrm>
          <a:custGeom>
            <a:avLst/>
            <a:gdLst>
              <a:gd name="connsiteX0" fmla="*/ 0 w 1809750"/>
              <a:gd name="connsiteY0" fmla="*/ 0 h 1809750"/>
              <a:gd name="connsiteX1" fmla="*/ 1809750 w 1809750"/>
              <a:gd name="connsiteY1" fmla="*/ 0 h 1809750"/>
              <a:gd name="connsiteX2" fmla="*/ 1809750 w 1809750"/>
              <a:gd name="connsiteY2" fmla="*/ 1809750 h 1809750"/>
              <a:gd name="connsiteX3" fmla="*/ 0 w 1809750"/>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1809750" h="1809750">
                <a:moveTo>
                  <a:pt x="0" y="0"/>
                </a:moveTo>
                <a:lnTo>
                  <a:pt x="1809750" y="0"/>
                </a:lnTo>
                <a:lnTo>
                  <a:pt x="1809750" y="1809750"/>
                </a:lnTo>
                <a:lnTo>
                  <a:pt x="0" y="18097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9" name="Picture Placeholder 18"/>
          <p:cNvSpPr>
            <a:spLocks noGrp="1"/>
          </p:cNvSpPr>
          <p:nvPr userDrawn="1">
            <p:ph type="pic" sz="quarter" idx="13"/>
          </p:nvPr>
        </p:nvSpPr>
        <p:spPr>
          <a:xfrm>
            <a:off x="9400885" y="2381250"/>
            <a:ext cx="1809750" cy="1809750"/>
          </a:xfrm>
          <a:custGeom>
            <a:avLst/>
            <a:gdLst>
              <a:gd name="connsiteX0" fmla="*/ 0 w 1809750"/>
              <a:gd name="connsiteY0" fmla="*/ 0 h 1809750"/>
              <a:gd name="connsiteX1" fmla="*/ 1809750 w 1809750"/>
              <a:gd name="connsiteY1" fmla="*/ 0 h 1809750"/>
              <a:gd name="connsiteX2" fmla="*/ 1809750 w 1809750"/>
              <a:gd name="connsiteY2" fmla="*/ 1809750 h 1809750"/>
              <a:gd name="connsiteX3" fmla="*/ 0 w 1809750"/>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1809750" h="1809750">
                <a:moveTo>
                  <a:pt x="0" y="0"/>
                </a:moveTo>
                <a:lnTo>
                  <a:pt x="1809750" y="0"/>
                </a:lnTo>
                <a:lnTo>
                  <a:pt x="1809750" y="1809750"/>
                </a:lnTo>
                <a:lnTo>
                  <a:pt x="0" y="18097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8615574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Rectangle 5"/>
          <p:cNvSpPr/>
          <p:nvPr userDrawn="1"/>
        </p:nvSpPr>
        <p:spPr>
          <a:xfrm rot="2700000">
            <a:off x="4961333" y="2246881"/>
            <a:ext cx="2330622" cy="2330622"/>
          </a:xfrm>
          <a:prstGeom prst="rect">
            <a:avLst/>
          </a:prstGeom>
          <a:noFill/>
          <a:ln w="317500">
            <a:solidFill>
              <a:schemeClr val="bg1">
                <a:lumMod val="95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icture Placeholder 15"/>
          <p:cNvSpPr>
            <a:spLocks noGrp="1"/>
          </p:cNvSpPr>
          <p:nvPr>
            <p:ph type="pic" sz="quarter" idx="10"/>
          </p:nvPr>
        </p:nvSpPr>
        <p:spPr>
          <a:xfrm>
            <a:off x="5281590" y="970069"/>
            <a:ext cx="1690108" cy="1690107"/>
          </a:xfrm>
          <a:custGeom>
            <a:avLst/>
            <a:gdLst>
              <a:gd name="connsiteX0" fmla="*/ 845055 w 1690108"/>
              <a:gd name="connsiteY0" fmla="*/ 0 h 1690107"/>
              <a:gd name="connsiteX1" fmla="*/ 1442598 w 1690108"/>
              <a:gd name="connsiteY1" fmla="*/ 247510 h 1690107"/>
              <a:gd name="connsiteX2" fmla="*/ 1442598 w 1690108"/>
              <a:gd name="connsiteY2" fmla="*/ 1442597 h 1690107"/>
              <a:gd name="connsiteX3" fmla="*/ 247511 w 1690108"/>
              <a:gd name="connsiteY3" fmla="*/ 1442597 h 1690107"/>
              <a:gd name="connsiteX4" fmla="*/ 247511 w 1690108"/>
              <a:gd name="connsiteY4" fmla="*/ 247510 h 1690107"/>
              <a:gd name="connsiteX5" fmla="*/ 845055 w 1690108"/>
              <a:gd name="connsiteY5" fmla="*/ 0 h 169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108" h="1690107">
                <a:moveTo>
                  <a:pt x="845055" y="0"/>
                </a:moveTo>
                <a:cubicBezTo>
                  <a:pt x="1061323" y="0"/>
                  <a:pt x="1277591" y="82503"/>
                  <a:pt x="1442598" y="247510"/>
                </a:cubicBezTo>
                <a:cubicBezTo>
                  <a:pt x="1772612" y="577524"/>
                  <a:pt x="1772612" y="1112583"/>
                  <a:pt x="1442598" y="1442597"/>
                </a:cubicBezTo>
                <a:cubicBezTo>
                  <a:pt x="1112584" y="1772611"/>
                  <a:pt x="577525" y="1772611"/>
                  <a:pt x="247511" y="1442597"/>
                </a:cubicBezTo>
                <a:cubicBezTo>
                  <a:pt x="-82503" y="1112583"/>
                  <a:pt x="-82503" y="577524"/>
                  <a:pt x="247511" y="247510"/>
                </a:cubicBezTo>
                <a:cubicBezTo>
                  <a:pt x="412518" y="82503"/>
                  <a:pt x="628786" y="0"/>
                  <a:pt x="845055"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7" name="Picture Placeholder 16"/>
          <p:cNvSpPr>
            <a:spLocks noGrp="1"/>
          </p:cNvSpPr>
          <p:nvPr>
            <p:ph type="pic" sz="quarter" idx="11"/>
          </p:nvPr>
        </p:nvSpPr>
        <p:spPr>
          <a:xfrm>
            <a:off x="3637069" y="2614590"/>
            <a:ext cx="1690108" cy="1690107"/>
          </a:xfrm>
          <a:custGeom>
            <a:avLst/>
            <a:gdLst>
              <a:gd name="connsiteX0" fmla="*/ 845055 w 1690108"/>
              <a:gd name="connsiteY0" fmla="*/ 0 h 1690107"/>
              <a:gd name="connsiteX1" fmla="*/ 1442598 w 1690108"/>
              <a:gd name="connsiteY1" fmla="*/ 247510 h 1690107"/>
              <a:gd name="connsiteX2" fmla="*/ 1442598 w 1690108"/>
              <a:gd name="connsiteY2" fmla="*/ 1442597 h 1690107"/>
              <a:gd name="connsiteX3" fmla="*/ 247511 w 1690108"/>
              <a:gd name="connsiteY3" fmla="*/ 1442597 h 1690107"/>
              <a:gd name="connsiteX4" fmla="*/ 247511 w 1690108"/>
              <a:gd name="connsiteY4" fmla="*/ 247510 h 1690107"/>
              <a:gd name="connsiteX5" fmla="*/ 845055 w 1690108"/>
              <a:gd name="connsiteY5" fmla="*/ 0 h 169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108" h="1690107">
                <a:moveTo>
                  <a:pt x="845055" y="0"/>
                </a:moveTo>
                <a:cubicBezTo>
                  <a:pt x="1061323" y="0"/>
                  <a:pt x="1277591" y="82503"/>
                  <a:pt x="1442598" y="247510"/>
                </a:cubicBezTo>
                <a:cubicBezTo>
                  <a:pt x="1772612" y="577524"/>
                  <a:pt x="1772612" y="1112583"/>
                  <a:pt x="1442598" y="1442597"/>
                </a:cubicBezTo>
                <a:cubicBezTo>
                  <a:pt x="1112584" y="1772611"/>
                  <a:pt x="577525" y="1772611"/>
                  <a:pt x="247511" y="1442597"/>
                </a:cubicBezTo>
                <a:cubicBezTo>
                  <a:pt x="-82503" y="1112583"/>
                  <a:pt x="-82503" y="577524"/>
                  <a:pt x="247511" y="247510"/>
                </a:cubicBezTo>
                <a:cubicBezTo>
                  <a:pt x="412518" y="82503"/>
                  <a:pt x="628786" y="0"/>
                  <a:pt x="845055"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9" name="Picture Placeholder 18"/>
          <p:cNvSpPr>
            <a:spLocks noGrp="1"/>
          </p:cNvSpPr>
          <p:nvPr>
            <p:ph type="pic" sz="quarter" idx="12"/>
          </p:nvPr>
        </p:nvSpPr>
        <p:spPr>
          <a:xfrm>
            <a:off x="5220303" y="4197824"/>
            <a:ext cx="1690108" cy="1690107"/>
          </a:xfrm>
          <a:custGeom>
            <a:avLst/>
            <a:gdLst>
              <a:gd name="connsiteX0" fmla="*/ 845055 w 1690108"/>
              <a:gd name="connsiteY0" fmla="*/ 0 h 1690107"/>
              <a:gd name="connsiteX1" fmla="*/ 1442598 w 1690108"/>
              <a:gd name="connsiteY1" fmla="*/ 247510 h 1690107"/>
              <a:gd name="connsiteX2" fmla="*/ 1442598 w 1690108"/>
              <a:gd name="connsiteY2" fmla="*/ 1442597 h 1690107"/>
              <a:gd name="connsiteX3" fmla="*/ 247511 w 1690108"/>
              <a:gd name="connsiteY3" fmla="*/ 1442597 h 1690107"/>
              <a:gd name="connsiteX4" fmla="*/ 247511 w 1690108"/>
              <a:gd name="connsiteY4" fmla="*/ 247510 h 1690107"/>
              <a:gd name="connsiteX5" fmla="*/ 845055 w 1690108"/>
              <a:gd name="connsiteY5" fmla="*/ 0 h 169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108" h="1690107">
                <a:moveTo>
                  <a:pt x="845055" y="0"/>
                </a:moveTo>
                <a:cubicBezTo>
                  <a:pt x="1061323" y="0"/>
                  <a:pt x="1277591" y="82503"/>
                  <a:pt x="1442598" y="247510"/>
                </a:cubicBezTo>
                <a:cubicBezTo>
                  <a:pt x="1772612" y="577524"/>
                  <a:pt x="1772612" y="1112583"/>
                  <a:pt x="1442598" y="1442597"/>
                </a:cubicBezTo>
                <a:cubicBezTo>
                  <a:pt x="1112584" y="1772611"/>
                  <a:pt x="577525" y="1772611"/>
                  <a:pt x="247511" y="1442597"/>
                </a:cubicBezTo>
                <a:cubicBezTo>
                  <a:pt x="-82503" y="1112583"/>
                  <a:pt x="-82503" y="577524"/>
                  <a:pt x="247511" y="247510"/>
                </a:cubicBezTo>
                <a:cubicBezTo>
                  <a:pt x="412518" y="82503"/>
                  <a:pt x="628786" y="0"/>
                  <a:pt x="845055"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5" name="Picture Placeholder 14"/>
          <p:cNvSpPr>
            <a:spLocks noGrp="1"/>
          </p:cNvSpPr>
          <p:nvPr>
            <p:ph type="pic" sz="quarter" idx="13"/>
          </p:nvPr>
        </p:nvSpPr>
        <p:spPr>
          <a:xfrm>
            <a:off x="6864825" y="2553303"/>
            <a:ext cx="1690107" cy="1690107"/>
          </a:xfrm>
          <a:custGeom>
            <a:avLst/>
            <a:gdLst>
              <a:gd name="connsiteX0" fmla="*/ 845055 w 1690107"/>
              <a:gd name="connsiteY0" fmla="*/ 0 h 1690107"/>
              <a:gd name="connsiteX1" fmla="*/ 1442598 w 1690107"/>
              <a:gd name="connsiteY1" fmla="*/ 247510 h 1690107"/>
              <a:gd name="connsiteX2" fmla="*/ 1442598 w 1690107"/>
              <a:gd name="connsiteY2" fmla="*/ 1442597 h 1690107"/>
              <a:gd name="connsiteX3" fmla="*/ 247511 w 1690107"/>
              <a:gd name="connsiteY3" fmla="*/ 1442597 h 1690107"/>
              <a:gd name="connsiteX4" fmla="*/ 247511 w 1690107"/>
              <a:gd name="connsiteY4" fmla="*/ 247510 h 1690107"/>
              <a:gd name="connsiteX5" fmla="*/ 845055 w 1690107"/>
              <a:gd name="connsiteY5" fmla="*/ 0 h 169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107" h="1690107">
                <a:moveTo>
                  <a:pt x="845055" y="0"/>
                </a:moveTo>
                <a:cubicBezTo>
                  <a:pt x="1061323" y="0"/>
                  <a:pt x="1277591" y="82503"/>
                  <a:pt x="1442598" y="247510"/>
                </a:cubicBezTo>
                <a:cubicBezTo>
                  <a:pt x="1772611" y="577524"/>
                  <a:pt x="1772611" y="1112583"/>
                  <a:pt x="1442598" y="1442597"/>
                </a:cubicBezTo>
                <a:cubicBezTo>
                  <a:pt x="1112584" y="1772611"/>
                  <a:pt x="577525" y="1772611"/>
                  <a:pt x="247511" y="1442597"/>
                </a:cubicBezTo>
                <a:cubicBezTo>
                  <a:pt x="-82503" y="1112583"/>
                  <a:pt x="-82503" y="577524"/>
                  <a:pt x="247511" y="247510"/>
                </a:cubicBezTo>
                <a:cubicBezTo>
                  <a:pt x="412518" y="82503"/>
                  <a:pt x="628786" y="0"/>
                  <a:pt x="845055"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7109173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62000" y="709934"/>
            <a:ext cx="4876800" cy="6148065"/>
          </a:xfrm>
          <a:custGeom>
            <a:avLst/>
            <a:gdLst>
              <a:gd name="connsiteX0" fmla="*/ 0 w 5515898"/>
              <a:gd name="connsiteY0" fmla="*/ 0 h 6858000"/>
              <a:gd name="connsiteX1" fmla="*/ 5515898 w 5515898"/>
              <a:gd name="connsiteY1" fmla="*/ 0 h 6858000"/>
              <a:gd name="connsiteX2" fmla="*/ 5515898 w 5515898"/>
              <a:gd name="connsiteY2" fmla="*/ 6858000 h 6858000"/>
              <a:gd name="connsiteX3" fmla="*/ 0 w 551589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515898" h="6858000">
                <a:moveTo>
                  <a:pt x="0" y="0"/>
                </a:moveTo>
                <a:lnTo>
                  <a:pt x="5515898" y="0"/>
                </a:lnTo>
                <a:lnTo>
                  <a:pt x="5515898" y="6858000"/>
                </a:lnTo>
                <a:lnTo>
                  <a:pt x="0" y="68580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6211976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756805" y="2088682"/>
            <a:ext cx="2002585" cy="2002584"/>
          </a:xfrm>
          <a:custGeom>
            <a:avLst/>
            <a:gdLst>
              <a:gd name="connsiteX0" fmla="*/ 0 w 2002585"/>
              <a:gd name="connsiteY0" fmla="*/ 0 h 2002584"/>
              <a:gd name="connsiteX1" fmla="*/ 2002585 w 2002585"/>
              <a:gd name="connsiteY1" fmla="*/ 0 h 2002584"/>
              <a:gd name="connsiteX2" fmla="*/ 2002585 w 2002585"/>
              <a:gd name="connsiteY2" fmla="*/ 2002584 h 2002584"/>
              <a:gd name="connsiteX3" fmla="*/ 0 w 2002585"/>
              <a:gd name="connsiteY3" fmla="*/ 2002584 h 2002584"/>
            </a:gdLst>
            <a:ahLst/>
            <a:cxnLst>
              <a:cxn ang="0">
                <a:pos x="connsiteX0" y="connsiteY0"/>
              </a:cxn>
              <a:cxn ang="0">
                <a:pos x="connsiteX1" y="connsiteY1"/>
              </a:cxn>
              <a:cxn ang="0">
                <a:pos x="connsiteX2" y="connsiteY2"/>
              </a:cxn>
              <a:cxn ang="0">
                <a:pos x="connsiteX3" y="connsiteY3"/>
              </a:cxn>
            </a:cxnLst>
            <a:rect l="l" t="t" r="r" b="b"/>
            <a:pathLst>
              <a:path w="2002585" h="2002584">
                <a:moveTo>
                  <a:pt x="0" y="0"/>
                </a:moveTo>
                <a:lnTo>
                  <a:pt x="2002585" y="0"/>
                </a:lnTo>
                <a:lnTo>
                  <a:pt x="2002585" y="2002584"/>
                </a:lnTo>
                <a:lnTo>
                  <a:pt x="0" y="2002584"/>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8" name="Picture Placeholder 17"/>
          <p:cNvSpPr>
            <a:spLocks noGrp="1"/>
          </p:cNvSpPr>
          <p:nvPr>
            <p:ph type="pic" sz="quarter" idx="11"/>
          </p:nvPr>
        </p:nvSpPr>
        <p:spPr>
          <a:xfrm>
            <a:off x="756805" y="4178539"/>
            <a:ext cx="2002585" cy="2002584"/>
          </a:xfrm>
          <a:custGeom>
            <a:avLst/>
            <a:gdLst>
              <a:gd name="connsiteX0" fmla="*/ 0 w 2002585"/>
              <a:gd name="connsiteY0" fmla="*/ 0 h 2002584"/>
              <a:gd name="connsiteX1" fmla="*/ 2002585 w 2002585"/>
              <a:gd name="connsiteY1" fmla="*/ 0 h 2002584"/>
              <a:gd name="connsiteX2" fmla="*/ 2002585 w 2002585"/>
              <a:gd name="connsiteY2" fmla="*/ 2002584 h 2002584"/>
              <a:gd name="connsiteX3" fmla="*/ 0 w 2002585"/>
              <a:gd name="connsiteY3" fmla="*/ 2002584 h 2002584"/>
            </a:gdLst>
            <a:ahLst/>
            <a:cxnLst>
              <a:cxn ang="0">
                <a:pos x="connsiteX0" y="connsiteY0"/>
              </a:cxn>
              <a:cxn ang="0">
                <a:pos x="connsiteX1" y="connsiteY1"/>
              </a:cxn>
              <a:cxn ang="0">
                <a:pos x="connsiteX2" y="connsiteY2"/>
              </a:cxn>
              <a:cxn ang="0">
                <a:pos x="connsiteX3" y="connsiteY3"/>
              </a:cxn>
            </a:cxnLst>
            <a:rect l="l" t="t" r="r" b="b"/>
            <a:pathLst>
              <a:path w="2002585" h="2002584">
                <a:moveTo>
                  <a:pt x="0" y="0"/>
                </a:moveTo>
                <a:lnTo>
                  <a:pt x="2002585" y="0"/>
                </a:lnTo>
                <a:lnTo>
                  <a:pt x="2002585" y="2002584"/>
                </a:lnTo>
                <a:lnTo>
                  <a:pt x="0" y="2002584"/>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6" name="Picture Placeholder 15"/>
          <p:cNvSpPr>
            <a:spLocks noGrp="1"/>
          </p:cNvSpPr>
          <p:nvPr>
            <p:ph type="pic" sz="quarter" idx="12"/>
          </p:nvPr>
        </p:nvSpPr>
        <p:spPr>
          <a:xfrm>
            <a:off x="2846506" y="2088681"/>
            <a:ext cx="2002585" cy="2002584"/>
          </a:xfrm>
          <a:custGeom>
            <a:avLst/>
            <a:gdLst>
              <a:gd name="connsiteX0" fmla="*/ 0 w 2002585"/>
              <a:gd name="connsiteY0" fmla="*/ 0 h 2002584"/>
              <a:gd name="connsiteX1" fmla="*/ 2002585 w 2002585"/>
              <a:gd name="connsiteY1" fmla="*/ 0 h 2002584"/>
              <a:gd name="connsiteX2" fmla="*/ 2002585 w 2002585"/>
              <a:gd name="connsiteY2" fmla="*/ 2002584 h 2002584"/>
              <a:gd name="connsiteX3" fmla="*/ 0 w 2002585"/>
              <a:gd name="connsiteY3" fmla="*/ 2002584 h 2002584"/>
            </a:gdLst>
            <a:ahLst/>
            <a:cxnLst>
              <a:cxn ang="0">
                <a:pos x="connsiteX0" y="connsiteY0"/>
              </a:cxn>
              <a:cxn ang="0">
                <a:pos x="connsiteX1" y="connsiteY1"/>
              </a:cxn>
              <a:cxn ang="0">
                <a:pos x="connsiteX2" y="connsiteY2"/>
              </a:cxn>
              <a:cxn ang="0">
                <a:pos x="connsiteX3" y="connsiteY3"/>
              </a:cxn>
            </a:cxnLst>
            <a:rect l="l" t="t" r="r" b="b"/>
            <a:pathLst>
              <a:path w="2002585" h="2002584">
                <a:moveTo>
                  <a:pt x="0" y="0"/>
                </a:moveTo>
                <a:lnTo>
                  <a:pt x="2002585" y="0"/>
                </a:lnTo>
                <a:lnTo>
                  <a:pt x="2002585" y="2002584"/>
                </a:lnTo>
                <a:lnTo>
                  <a:pt x="0" y="2002584"/>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5" name="Picture Placeholder 14"/>
          <p:cNvSpPr>
            <a:spLocks noGrp="1"/>
          </p:cNvSpPr>
          <p:nvPr>
            <p:ph type="pic" sz="quarter" idx="13"/>
          </p:nvPr>
        </p:nvSpPr>
        <p:spPr>
          <a:xfrm>
            <a:off x="9456856" y="4178539"/>
            <a:ext cx="2002585" cy="2002584"/>
          </a:xfrm>
          <a:custGeom>
            <a:avLst/>
            <a:gdLst>
              <a:gd name="connsiteX0" fmla="*/ 0 w 2002585"/>
              <a:gd name="connsiteY0" fmla="*/ 0 h 2002584"/>
              <a:gd name="connsiteX1" fmla="*/ 2002585 w 2002585"/>
              <a:gd name="connsiteY1" fmla="*/ 0 h 2002584"/>
              <a:gd name="connsiteX2" fmla="*/ 2002585 w 2002585"/>
              <a:gd name="connsiteY2" fmla="*/ 2002584 h 2002584"/>
              <a:gd name="connsiteX3" fmla="*/ 0 w 2002585"/>
              <a:gd name="connsiteY3" fmla="*/ 2002584 h 2002584"/>
            </a:gdLst>
            <a:ahLst/>
            <a:cxnLst>
              <a:cxn ang="0">
                <a:pos x="connsiteX0" y="connsiteY0"/>
              </a:cxn>
              <a:cxn ang="0">
                <a:pos x="connsiteX1" y="connsiteY1"/>
              </a:cxn>
              <a:cxn ang="0">
                <a:pos x="connsiteX2" y="connsiteY2"/>
              </a:cxn>
              <a:cxn ang="0">
                <a:pos x="connsiteX3" y="connsiteY3"/>
              </a:cxn>
            </a:cxnLst>
            <a:rect l="l" t="t" r="r" b="b"/>
            <a:pathLst>
              <a:path w="2002585" h="2002584">
                <a:moveTo>
                  <a:pt x="0" y="0"/>
                </a:moveTo>
                <a:lnTo>
                  <a:pt x="2002585" y="0"/>
                </a:lnTo>
                <a:lnTo>
                  <a:pt x="2002585" y="2002584"/>
                </a:lnTo>
                <a:lnTo>
                  <a:pt x="0" y="2002584"/>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5164482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6706450" y="519657"/>
            <a:ext cx="2212093" cy="2212094"/>
          </a:xfrm>
          <a:custGeom>
            <a:avLst/>
            <a:gdLst>
              <a:gd name="connsiteX0" fmla="*/ 1076351 w 2212093"/>
              <a:gd name="connsiteY0" fmla="*/ 373 h 2212094"/>
              <a:gd name="connsiteX1" fmla="*/ 2063752 w 2212093"/>
              <a:gd name="connsiteY1" fmla="*/ 553117 h 2212094"/>
              <a:gd name="connsiteX2" fmla="*/ 1658978 w 2212093"/>
              <a:gd name="connsiteY2" fmla="*/ 2063753 h 2212094"/>
              <a:gd name="connsiteX3" fmla="*/ 148343 w 2212093"/>
              <a:gd name="connsiteY3" fmla="*/ 1658979 h 2212094"/>
              <a:gd name="connsiteX4" fmla="*/ 553116 w 2212093"/>
              <a:gd name="connsiteY4" fmla="*/ 148344 h 2212094"/>
              <a:gd name="connsiteX5" fmla="*/ 1076351 w 2212093"/>
              <a:gd name="connsiteY5" fmla="*/ 373 h 2212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2093" h="2212094">
                <a:moveTo>
                  <a:pt x="1076351" y="373"/>
                </a:moveTo>
                <a:cubicBezTo>
                  <a:pt x="1468524" y="-9812"/>
                  <a:pt x="1853806" y="189481"/>
                  <a:pt x="2063752" y="553117"/>
                </a:cubicBezTo>
                <a:cubicBezTo>
                  <a:pt x="2369127" y="1082043"/>
                  <a:pt x="2187904" y="1758377"/>
                  <a:pt x="1658978" y="2063753"/>
                </a:cubicBezTo>
                <a:cubicBezTo>
                  <a:pt x="1130052" y="2369128"/>
                  <a:pt x="453718" y="2187905"/>
                  <a:pt x="148343" y="1658979"/>
                </a:cubicBezTo>
                <a:cubicBezTo>
                  <a:pt x="-157033" y="1130053"/>
                  <a:pt x="24190" y="453719"/>
                  <a:pt x="553116" y="148344"/>
                </a:cubicBezTo>
                <a:cubicBezTo>
                  <a:pt x="718405" y="52914"/>
                  <a:pt x="898090" y="5003"/>
                  <a:pt x="1076351" y="373"/>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4" name="Picture Placeholder 13"/>
          <p:cNvSpPr>
            <a:spLocks noGrp="1"/>
          </p:cNvSpPr>
          <p:nvPr>
            <p:ph type="pic" sz="quarter" idx="14"/>
          </p:nvPr>
        </p:nvSpPr>
        <p:spPr>
          <a:xfrm>
            <a:off x="793866" y="3933291"/>
            <a:ext cx="2212093" cy="2212093"/>
          </a:xfrm>
          <a:custGeom>
            <a:avLst/>
            <a:gdLst>
              <a:gd name="connsiteX0" fmla="*/ 1076351 w 2212093"/>
              <a:gd name="connsiteY0" fmla="*/ 373 h 2212093"/>
              <a:gd name="connsiteX1" fmla="*/ 2063752 w 2212093"/>
              <a:gd name="connsiteY1" fmla="*/ 553116 h 2212093"/>
              <a:gd name="connsiteX2" fmla="*/ 1658978 w 2212093"/>
              <a:gd name="connsiteY2" fmla="*/ 2063752 h 2212093"/>
              <a:gd name="connsiteX3" fmla="*/ 148343 w 2212093"/>
              <a:gd name="connsiteY3" fmla="*/ 1658978 h 2212093"/>
              <a:gd name="connsiteX4" fmla="*/ 553116 w 2212093"/>
              <a:gd name="connsiteY4" fmla="*/ 148343 h 2212093"/>
              <a:gd name="connsiteX5" fmla="*/ 1076351 w 2212093"/>
              <a:gd name="connsiteY5" fmla="*/ 373 h 221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2093" h="2212093">
                <a:moveTo>
                  <a:pt x="1076351" y="373"/>
                </a:moveTo>
                <a:cubicBezTo>
                  <a:pt x="1468524" y="-9813"/>
                  <a:pt x="1853806" y="189480"/>
                  <a:pt x="2063752" y="553116"/>
                </a:cubicBezTo>
                <a:cubicBezTo>
                  <a:pt x="2369127" y="1082042"/>
                  <a:pt x="2187904" y="1758376"/>
                  <a:pt x="1658978" y="2063752"/>
                </a:cubicBezTo>
                <a:cubicBezTo>
                  <a:pt x="1130052" y="2369127"/>
                  <a:pt x="453718" y="2187904"/>
                  <a:pt x="148343" y="1658978"/>
                </a:cubicBezTo>
                <a:cubicBezTo>
                  <a:pt x="-157033" y="1130052"/>
                  <a:pt x="24190" y="453718"/>
                  <a:pt x="553116" y="148343"/>
                </a:cubicBezTo>
                <a:cubicBezTo>
                  <a:pt x="718406" y="52913"/>
                  <a:pt x="898090" y="5002"/>
                  <a:pt x="1076351" y="373"/>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2" name="Picture Placeholder 11"/>
          <p:cNvSpPr>
            <a:spLocks noGrp="1"/>
          </p:cNvSpPr>
          <p:nvPr>
            <p:ph type="pic" sz="quarter" idx="15"/>
          </p:nvPr>
        </p:nvSpPr>
        <p:spPr>
          <a:xfrm>
            <a:off x="3750158" y="2226475"/>
            <a:ext cx="2212093" cy="2212093"/>
          </a:xfrm>
          <a:custGeom>
            <a:avLst/>
            <a:gdLst>
              <a:gd name="connsiteX0" fmla="*/ 1076351 w 2212093"/>
              <a:gd name="connsiteY0" fmla="*/ 373 h 2212093"/>
              <a:gd name="connsiteX1" fmla="*/ 2063752 w 2212093"/>
              <a:gd name="connsiteY1" fmla="*/ 553116 h 2212093"/>
              <a:gd name="connsiteX2" fmla="*/ 1658978 w 2212093"/>
              <a:gd name="connsiteY2" fmla="*/ 2063752 h 2212093"/>
              <a:gd name="connsiteX3" fmla="*/ 148343 w 2212093"/>
              <a:gd name="connsiteY3" fmla="*/ 1658978 h 2212093"/>
              <a:gd name="connsiteX4" fmla="*/ 553116 w 2212093"/>
              <a:gd name="connsiteY4" fmla="*/ 148343 h 2212093"/>
              <a:gd name="connsiteX5" fmla="*/ 1076351 w 2212093"/>
              <a:gd name="connsiteY5" fmla="*/ 373 h 2212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12093" h="2212093">
                <a:moveTo>
                  <a:pt x="1076351" y="373"/>
                </a:moveTo>
                <a:cubicBezTo>
                  <a:pt x="1468525" y="-9813"/>
                  <a:pt x="1853806" y="189480"/>
                  <a:pt x="2063752" y="553116"/>
                </a:cubicBezTo>
                <a:cubicBezTo>
                  <a:pt x="2369127" y="1082042"/>
                  <a:pt x="2187904" y="1758376"/>
                  <a:pt x="1658978" y="2063752"/>
                </a:cubicBezTo>
                <a:cubicBezTo>
                  <a:pt x="1130052" y="2369127"/>
                  <a:pt x="453718" y="2187904"/>
                  <a:pt x="148343" y="1658978"/>
                </a:cubicBezTo>
                <a:cubicBezTo>
                  <a:pt x="-157033" y="1130052"/>
                  <a:pt x="24190" y="453718"/>
                  <a:pt x="553116" y="148343"/>
                </a:cubicBezTo>
                <a:cubicBezTo>
                  <a:pt x="718406" y="52913"/>
                  <a:pt x="898090" y="5002"/>
                  <a:pt x="1076351" y="373"/>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43428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3058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3" name="Rectangle 2"/>
          <p:cNvSpPr/>
          <p:nvPr userDrawn="1"/>
        </p:nvSpPr>
        <p:spPr>
          <a:xfrm>
            <a:off x="0" y="2521660"/>
            <a:ext cx="12192000" cy="22288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p:cNvSpPr>
            <a:spLocks noGrp="1"/>
          </p:cNvSpPr>
          <p:nvPr>
            <p:ph type="pic" sz="quarter" idx="12"/>
          </p:nvPr>
        </p:nvSpPr>
        <p:spPr>
          <a:xfrm>
            <a:off x="4039829" y="2212258"/>
            <a:ext cx="4267200" cy="2713703"/>
          </a:xfrm>
          <a:custGeom>
            <a:avLst/>
            <a:gdLst>
              <a:gd name="connsiteX0" fmla="*/ 0 w 4267200"/>
              <a:gd name="connsiteY0" fmla="*/ 0 h 2713703"/>
              <a:gd name="connsiteX1" fmla="*/ 4267200 w 4267200"/>
              <a:gd name="connsiteY1" fmla="*/ 0 h 2713703"/>
              <a:gd name="connsiteX2" fmla="*/ 4267200 w 4267200"/>
              <a:gd name="connsiteY2" fmla="*/ 2713703 h 2713703"/>
              <a:gd name="connsiteX3" fmla="*/ 0 w 4267200"/>
              <a:gd name="connsiteY3" fmla="*/ 2713703 h 2713703"/>
            </a:gdLst>
            <a:ahLst/>
            <a:cxnLst>
              <a:cxn ang="0">
                <a:pos x="connsiteX0" y="connsiteY0"/>
              </a:cxn>
              <a:cxn ang="0">
                <a:pos x="connsiteX1" y="connsiteY1"/>
              </a:cxn>
              <a:cxn ang="0">
                <a:pos x="connsiteX2" y="connsiteY2"/>
              </a:cxn>
              <a:cxn ang="0">
                <a:pos x="connsiteX3" y="connsiteY3"/>
              </a:cxn>
            </a:cxnLst>
            <a:rect l="l" t="t" r="r" b="b"/>
            <a:pathLst>
              <a:path w="4267200" h="2713703">
                <a:moveTo>
                  <a:pt x="0" y="0"/>
                </a:moveTo>
                <a:lnTo>
                  <a:pt x="4267200" y="0"/>
                </a:lnTo>
                <a:lnTo>
                  <a:pt x="4267200" y="2713703"/>
                </a:lnTo>
                <a:lnTo>
                  <a:pt x="0" y="2713703"/>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4287329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16" name="Rectangle 15"/>
          <p:cNvSpPr/>
          <p:nvPr userDrawn="1"/>
        </p:nvSpPr>
        <p:spPr>
          <a:xfrm>
            <a:off x="0" y="2724144"/>
            <a:ext cx="12192000" cy="30289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4"/>
          <p:cNvSpPr>
            <a:spLocks noGrp="1"/>
          </p:cNvSpPr>
          <p:nvPr>
            <p:ph type="pic" sz="quarter" idx="12"/>
          </p:nvPr>
        </p:nvSpPr>
        <p:spPr>
          <a:xfrm>
            <a:off x="1295400" y="2457450"/>
            <a:ext cx="2647950" cy="3562350"/>
          </a:xfrm>
          <a:custGeom>
            <a:avLst/>
            <a:gdLst>
              <a:gd name="connsiteX0" fmla="*/ 0 w 2647950"/>
              <a:gd name="connsiteY0" fmla="*/ 0 h 3562350"/>
              <a:gd name="connsiteX1" fmla="*/ 2647950 w 2647950"/>
              <a:gd name="connsiteY1" fmla="*/ 0 h 3562350"/>
              <a:gd name="connsiteX2" fmla="*/ 2647950 w 2647950"/>
              <a:gd name="connsiteY2" fmla="*/ 3562350 h 3562350"/>
              <a:gd name="connsiteX3" fmla="*/ 0 w 2647950"/>
              <a:gd name="connsiteY3" fmla="*/ 3562350 h 3562350"/>
            </a:gdLst>
            <a:ahLst/>
            <a:cxnLst>
              <a:cxn ang="0">
                <a:pos x="connsiteX0" y="connsiteY0"/>
              </a:cxn>
              <a:cxn ang="0">
                <a:pos x="connsiteX1" y="connsiteY1"/>
              </a:cxn>
              <a:cxn ang="0">
                <a:pos x="connsiteX2" y="connsiteY2"/>
              </a:cxn>
              <a:cxn ang="0">
                <a:pos x="connsiteX3" y="connsiteY3"/>
              </a:cxn>
            </a:cxnLst>
            <a:rect l="l" t="t" r="r" b="b"/>
            <a:pathLst>
              <a:path w="2647950" h="3562350">
                <a:moveTo>
                  <a:pt x="0" y="0"/>
                </a:moveTo>
                <a:lnTo>
                  <a:pt x="2647950" y="0"/>
                </a:lnTo>
                <a:lnTo>
                  <a:pt x="2647950" y="3562350"/>
                </a:lnTo>
                <a:lnTo>
                  <a:pt x="0" y="35623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4" name="Picture Placeholder 13"/>
          <p:cNvSpPr>
            <a:spLocks noGrp="1"/>
          </p:cNvSpPr>
          <p:nvPr>
            <p:ph type="pic" sz="quarter" idx="13"/>
          </p:nvPr>
        </p:nvSpPr>
        <p:spPr>
          <a:xfrm>
            <a:off x="4772024" y="2457450"/>
            <a:ext cx="2647950" cy="3562350"/>
          </a:xfrm>
          <a:custGeom>
            <a:avLst/>
            <a:gdLst>
              <a:gd name="connsiteX0" fmla="*/ 0 w 2647950"/>
              <a:gd name="connsiteY0" fmla="*/ 0 h 3562350"/>
              <a:gd name="connsiteX1" fmla="*/ 2647950 w 2647950"/>
              <a:gd name="connsiteY1" fmla="*/ 0 h 3562350"/>
              <a:gd name="connsiteX2" fmla="*/ 2647950 w 2647950"/>
              <a:gd name="connsiteY2" fmla="*/ 3562350 h 3562350"/>
              <a:gd name="connsiteX3" fmla="*/ 0 w 2647950"/>
              <a:gd name="connsiteY3" fmla="*/ 3562350 h 3562350"/>
            </a:gdLst>
            <a:ahLst/>
            <a:cxnLst>
              <a:cxn ang="0">
                <a:pos x="connsiteX0" y="connsiteY0"/>
              </a:cxn>
              <a:cxn ang="0">
                <a:pos x="connsiteX1" y="connsiteY1"/>
              </a:cxn>
              <a:cxn ang="0">
                <a:pos x="connsiteX2" y="connsiteY2"/>
              </a:cxn>
              <a:cxn ang="0">
                <a:pos x="connsiteX3" y="connsiteY3"/>
              </a:cxn>
            </a:cxnLst>
            <a:rect l="l" t="t" r="r" b="b"/>
            <a:pathLst>
              <a:path w="2647950" h="3562350">
                <a:moveTo>
                  <a:pt x="0" y="0"/>
                </a:moveTo>
                <a:lnTo>
                  <a:pt x="2647950" y="0"/>
                </a:lnTo>
                <a:lnTo>
                  <a:pt x="2647950" y="3562350"/>
                </a:lnTo>
                <a:lnTo>
                  <a:pt x="0" y="35623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3" name="Picture Placeholder 12"/>
          <p:cNvSpPr>
            <a:spLocks noGrp="1"/>
          </p:cNvSpPr>
          <p:nvPr>
            <p:ph type="pic" sz="quarter" idx="14"/>
          </p:nvPr>
        </p:nvSpPr>
        <p:spPr>
          <a:xfrm>
            <a:off x="8248648" y="2457450"/>
            <a:ext cx="2647950" cy="3562350"/>
          </a:xfrm>
          <a:custGeom>
            <a:avLst/>
            <a:gdLst>
              <a:gd name="connsiteX0" fmla="*/ 0 w 2647950"/>
              <a:gd name="connsiteY0" fmla="*/ 0 h 3562350"/>
              <a:gd name="connsiteX1" fmla="*/ 2647950 w 2647950"/>
              <a:gd name="connsiteY1" fmla="*/ 0 h 3562350"/>
              <a:gd name="connsiteX2" fmla="*/ 2647950 w 2647950"/>
              <a:gd name="connsiteY2" fmla="*/ 3562350 h 3562350"/>
              <a:gd name="connsiteX3" fmla="*/ 0 w 2647950"/>
              <a:gd name="connsiteY3" fmla="*/ 3562350 h 3562350"/>
            </a:gdLst>
            <a:ahLst/>
            <a:cxnLst>
              <a:cxn ang="0">
                <a:pos x="connsiteX0" y="connsiteY0"/>
              </a:cxn>
              <a:cxn ang="0">
                <a:pos x="connsiteX1" y="connsiteY1"/>
              </a:cxn>
              <a:cxn ang="0">
                <a:pos x="connsiteX2" y="connsiteY2"/>
              </a:cxn>
              <a:cxn ang="0">
                <a:pos x="connsiteX3" y="connsiteY3"/>
              </a:cxn>
            </a:cxnLst>
            <a:rect l="l" t="t" r="r" b="b"/>
            <a:pathLst>
              <a:path w="2647950" h="3562350">
                <a:moveTo>
                  <a:pt x="0" y="0"/>
                </a:moveTo>
                <a:lnTo>
                  <a:pt x="2647950" y="0"/>
                </a:lnTo>
                <a:lnTo>
                  <a:pt x="2647950" y="3562350"/>
                </a:lnTo>
                <a:lnTo>
                  <a:pt x="0" y="35623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9775963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8" name="Picture Placeholder 17"/>
          <p:cNvSpPr>
            <a:spLocks noGrp="1"/>
          </p:cNvSpPr>
          <p:nvPr>
            <p:ph type="pic" sz="quarter" idx="12"/>
          </p:nvPr>
        </p:nvSpPr>
        <p:spPr>
          <a:xfrm>
            <a:off x="767443" y="685800"/>
            <a:ext cx="2743200" cy="27432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9" name="Picture Placeholder 18"/>
          <p:cNvSpPr>
            <a:spLocks noGrp="1"/>
          </p:cNvSpPr>
          <p:nvPr>
            <p:ph type="pic" sz="quarter" idx="13"/>
          </p:nvPr>
        </p:nvSpPr>
        <p:spPr>
          <a:xfrm>
            <a:off x="3510643" y="685800"/>
            <a:ext cx="2743200" cy="27432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20" name="Picture Placeholder 19"/>
          <p:cNvSpPr>
            <a:spLocks noGrp="1"/>
          </p:cNvSpPr>
          <p:nvPr>
            <p:ph type="pic" sz="quarter" idx="14"/>
          </p:nvPr>
        </p:nvSpPr>
        <p:spPr>
          <a:xfrm>
            <a:off x="3510643" y="3429000"/>
            <a:ext cx="2743200" cy="27432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7" name="Picture Placeholder 16"/>
          <p:cNvSpPr>
            <a:spLocks noGrp="1"/>
          </p:cNvSpPr>
          <p:nvPr>
            <p:ph type="pic" sz="quarter" idx="15"/>
          </p:nvPr>
        </p:nvSpPr>
        <p:spPr>
          <a:xfrm>
            <a:off x="767443" y="3429000"/>
            <a:ext cx="2743200" cy="2743200"/>
          </a:xfrm>
          <a:custGeom>
            <a:avLst/>
            <a:gdLst>
              <a:gd name="connsiteX0" fmla="*/ 0 w 2743200"/>
              <a:gd name="connsiteY0" fmla="*/ 0 h 2743200"/>
              <a:gd name="connsiteX1" fmla="*/ 2743200 w 2743200"/>
              <a:gd name="connsiteY1" fmla="*/ 0 h 2743200"/>
              <a:gd name="connsiteX2" fmla="*/ 2743200 w 2743200"/>
              <a:gd name="connsiteY2" fmla="*/ 2743200 h 2743200"/>
              <a:gd name="connsiteX3" fmla="*/ 0 w 27432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2743200" h="2743200">
                <a:moveTo>
                  <a:pt x="0" y="0"/>
                </a:moveTo>
                <a:lnTo>
                  <a:pt x="2743200" y="0"/>
                </a:lnTo>
                <a:lnTo>
                  <a:pt x="2743200" y="2743200"/>
                </a:lnTo>
                <a:lnTo>
                  <a:pt x="0" y="27432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6282276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524750" y="2118816"/>
            <a:ext cx="3733800" cy="4872534"/>
          </a:xfrm>
          <a:custGeom>
            <a:avLst/>
            <a:gdLst>
              <a:gd name="connsiteX0" fmla="*/ 0 w 3733800"/>
              <a:gd name="connsiteY0" fmla="*/ 0 h 4872534"/>
              <a:gd name="connsiteX1" fmla="*/ 3733800 w 3733800"/>
              <a:gd name="connsiteY1" fmla="*/ 0 h 4872534"/>
              <a:gd name="connsiteX2" fmla="*/ 3733800 w 3733800"/>
              <a:gd name="connsiteY2" fmla="*/ 4872534 h 4872534"/>
              <a:gd name="connsiteX3" fmla="*/ 0 w 3733800"/>
              <a:gd name="connsiteY3" fmla="*/ 4872534 h 4872534"/>
            </a:gdLst>
            <a:ahLst/>
            <a:cxnLst>
              <a:cxn ang="0">
                <a:pos x="connsiteX0" y="connsiteY0"/>
              </a:cxn>
              <a:cxn ang="0">
                <a:pos x="connsiteX1" y="connsiteY1"/>
              </a:cxn>
              <a:cxn ang="0">
                <a:pos x="connsiteX2" y="connsiteY2"/>
              </a:cxn>
              <a:cxn ang="0">
                <a:pos x="connsiteX3" y="connsiteY3"/>
              </a:cxn>
            </a:cxnLst>
            <a:rect l="l" t="t" r="r" b="b"/>
            <a:pathLst>
              <a:path w="3733800" h="4872534">
                <a:moveTo>
                  <a:pt x="0" y="0"/>
                </a:moveTo>
                <a:lnTo>
                  <a:pt x="3733800" y="0"/>
                </a:lnTo>
                <a:lnTo>
                  <a:pt x="3733800" y="4872534"/>
                </a:lnTo>
                <a:lnTo>
                  <a:pt x="0" y="4872534"/>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2099841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6311901" y="3035300"/>
            <a:ext cx="4282201" cy="2698750"/>
          </a:xfrm>
          <a:custGeom>
            <a:avLst/>
            <a:gdLst>
              <a:gd name="connsiteX0" fmla="*/ 0 w 4282201"/>
              <a:gd name="connsiteY0" fmla="*/ 0 h 2698750"/>
              <a:gd name="connsiteX1" fmla="*/ 4282201 w 4282201"/>
              <a:gd name="connsiteY1" fmla="*/ 0 h 2698750"/>
              <a:gd name="connsiteX2" fmla="*/ 4282201 w 4282201"/>
              <a:gd name="connsiteY2" fmla="*/ 2698750 h 2698750"/>
              <a:gd name="connsiteX3" fmla="*/ 0 w 4282201"/>
              <a:gd name="connsiteY3" fmla="*/ 2698750 h 2698750"/>
            </a:gdLst>
            <a:ahLst/>
            <a:cxnLst>
              <a:cxn ang="0">
                <a:pos x="connsiteX0" y="connsiteY0"/>
              </a:cxn>
              <a:cxn ang="0">
                <a:pos x="connsiteX1" y="connsiteY1"/>
              </a:cxn>
              <a:cxn ang="0">
                <a:pos x="connsiteX2" y="connsiteY2"/>
              </a:cxn>
              <a:cxn ang="0">
                <a:pos x="connsiteX3" y="connsiteY3"/>
              </a:cxn>
            </a:cxnLst>
            <a:rect l="l" t="t" r="r" b="b"/>
            <a:pathLst>
              <a:path w="4282201" h="2698750">
                <a:moveTo>
                  <a:pt x="0" y="0"/>
                </a:moveTo>
                <a:lnTo>
                  <a:pt x="4282201" y="0"/>
                </a:lnTo>
                <a:lnTo>
                  <a:pt x="4282201" y="2698750"/>
                </a:lnTo>
                <a:lnTo>
                  <a:pt x="0" y="26987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5000750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914400" y="990600"/>
            <a:ext cx="2349500" cy="4851401"/>
          </a:xfrm>
          <a:custGeom>
            <a:avLst/>
            <a:gdLst>
              <a:gd name="connsiteX0" fmla="*/ 194703 w 2349500"/>
              <a:gd name="connsiteY0" fmla="*/ 0 h 4851401"/>
              <a:gd name="connsiteX1" fmla="*/ 2154797 w 2349500"/>
              <a:gd name="connsiteY1" fmla="*/ 0 h 4851401"/>
              <a:gd name="connsiteX2" fmla="*/ 2349500 w 2349500"/>
              <a:gd name="connsiteY2" fmla="*/ 194703 h 4851401"/>
              <a:gd name="connsiteX3" fmla="*/ 2349500 w 2349500"/>
              <a:gd name="connsiteY3" fmla="*/ 4656698 h 4851401"/>
              <a:gd name="connsiteX4" fmla="*/ 2154797 w 2349500"/>
              <a:gd name="connsiteY4" fmla="*/ 4851401 h 4851401"/>
              <a:gd name="connsiteX5" fmla="*/ 194703 w 2349500"/>
              <a:gd name="connsiteY5" fmla="*/ 4851401 h 4851401"/>
              <a:gd name="connsiteX6" fmla="*/ 0 w 2349500"/>
              <a:gd name="connsiteY6" fmla="*/ 4656698 h 4851401"/>
              <a:gd name="connsiteX7" fmla="*/ 0 w 2349500"/>
              <a:gd name="connsiteY7" fmla="*/ 194703 h 4851401"/>
              <a:gd name="connsiteX8" fmla="*/ 194703 w 2349500"/>
              <a:gd name="connsiteY8" fmla="*/ 0 h 485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9500" h="4851401">
                <a:moveTo>
                  <a:pt x="194703" y="0"/>
                </a:moveTo>
                <a:lnTo>
                  <a:pt x="2154797" y="0"/>
                </a:lnTo>
                <a:cubicBezTo>
                  <a:pt x="2262328" y="0"/>
                  <a:pt x="2349500" y="87172"/>
                  <a:pt x="2349500" y="194703"/>
                </a:cubicBezTo>
                <a:lnTo>
                  <a:pt x="2349500" y="4656698"/>
                </a:lnTo>
                <a:cubicBezTo>
                  <a:pt x="2349500" y="4764229"/>
                  <a:pt x="2262328" y="4851401"/>
                  <a:pt x="2154797" y="4851401"/>
                </a:cubicBezTo>
                <a:lnTo>
                  <a:pt x="194703" y="4851401"/>
                </a:lnTo>
                <a:cubicBezTo>
                  <a:pt x="87172" y="4851401"/>
                  <a:pt x="0" y="4764229"/>
                  <a:pt x="0" y="4656698"/>
                </a:cubicBezTo>
                <a:lnTo>
                  <a:pt x="0" y="194703"/>
                </a:lnTo>
                <a:cubicBezTo>
                  <a:pt x="0" y="87172"/>
                  <a:pt x="87172" y="0"/>
                  <a:pt x="194703"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0" name="Picture Placeholder 9"/>
          <p:cNvSpPr>
            <a:spLocks noGrp="1"/>
          </p:cNvSpPr>
          <p:nvPr>
            <p:ph type="pic" sz="quarter" idx="13"/>
          </p:nvPr>
        </p:nvSpPr>
        <p:spPr>
          <a:xfrm>
            <a:off x="3807304" y="990600"/>
            <a:ext cx="2349500" cy="4851401"/>
          </a:xfrm>
          <a:custGeom>
            <a:avLst/>
            <a:gdLst>
              <a:gd name="connsiteX0" fmla="*/ 194703 w 2349500"/>
              <a:gd name="connsiteY0" fmla="*/ 0 h 4851401"/>
              <a:gd name="connsiteX1" fmla="*/ 2154797 w 2349500"/>
              <a:gd name="connsiteY1" fmla="*/ 0 h 4851401"/>
              <a:gd name="connsiteX2" fmla="*/ 2349500 w 2349500"/>
              <a:gd name="connsiteY2" fmla="*/ 194703 h 4851401"/>
              <a:gd name="connsiteX3" fmla="*/ 2349500 w 2349500"/>
              <a:gd name="connsiteY3" fmla="*/ 4656698 h 4851401"/>
              <a:gd name="connsiteX4" fmla="*/ 2154797 w 2349500"/>
              <a:gd name="connsiteY4" fmla="*/ 4851401 h 4851401"/>
              <a:gd name="connsiteX5" fmla="*/ 194703 w 2349500"/>
              <a:gd name="connsiteY5" fmla="*/ 4851401 h 4851401"/>
              <a:gd name="connsiteX6" fmla="*/ 0 w 2349500"/>
              <a:gd name="connsiteY6" fmla="*/ 4656698 h 4851401"/>
              <a:gd name="connsiteX7" fmla="*/ 0 w 2349500"/>
              <a:gd name="connsiteY7" fmla="*/ 194703 h 4851401"/>
              <a:gd name="connsiteX8" fmla="*/ 194703 w 2349500"/>
              <a:gd name="connsiteY8" fmla="*/ 0 h 485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9500" h="4851401">
                <a:moveTo>
                  <a:pt x="194703" y="0"/>
                </a:moveTo>
                <a:lnTo>
                  <a:pt x="2154797" y="0"/>
                </a:lnTo>
                <a:cubicBezTo>
                  <a:pt x="2262328" y="0"/>
                  <a:pt x="2349500" y="87172"/>
                  <a:pt x="2349500" y="194703"/>
                </a:cubicBezTo>
                <a:lnTo>
                  <a:pt x="2349500" y="4656698"/>
                </a:lnTo>
                <a:cubicBezTo>
                  <a:pt x="2349500" y="4764229"/>
                  <a:pt x="2262328" y="4851401"/>
                  <a:pt x="2154797" y="4851401"/>
                </a:cubicBezTo>
                <a:lnTo>
                  <a:pt x="194703" y="4851401"/>
                </a:lnTo>
                <a:cubicBezTo>
                  <a:pt x="87172" y="4851401"/>
                  <a:pt x="0" y="4764229"/>
                  <a:pt x="0" y="4656698"/>
                </a:cubicBezTo>
                <a:lnTo>
                  <a:pt x="0" y="194703"/>
                </a:lnTo>
                <a:cubicBezTo>
                  <a:pt x="0" y="87172"/>
                  <a:pt x="87172" y="0"/>
                  <a:pt x="194703" y="0"/>
                </a:cubicBez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82099923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8" name="Picture Placeholder 7"/>
          <p:cNvSpPr>
            <a:spLocks noGrp="1"/>
          </p:cNvSpPr>
          <p:nvPr>
            <p:ph type="pic" sz="quarter" idx="13"/>
          </p:nvPr>
        </p:nvSpPr>
        <p:spPr>
          <a:xfrm>
            <a:off x="928256" y="2768946"/>
            <a:ext cx="3906981" cy="2228850"/>
          </a:xfrm>
          <a:custGeom>
            <a:avLst/>
            <a:gdLst>
              <a:gd name="connsiteX0" fmla="*/ 0 w 3906981"/>
              <a:gd name="connsiteY0" fmla="*/ 0 h 2228850"/>
              <a:gd name="connsiteX1" fmla="*/ 3906981 w 3906981"/>
              <a:gd name="connsiteY1" fmla="*/ 0 h 2228850"/>
              <a:gd name="connsiteX2" fmla="*/ 3906981 w 3906981"/>
              <a:gd name="connsiteY2" fmla="*/ 2228850 h 2228850"/>
              <a:gd name="connsiteX3" fmla="*/ 0 w 3906981"/>
              <a:gd name="connsiteY3" fmla="*/ 2228850 h 2228850"/>
            </a:gdLst>
            <a:ahLst/>
            <a:cxnLst>
              <a:cxn ang="0">
                <a:pos x="connsiteX0" y="connsiteY0"/>
              </a:cxn>
              <a:cxn ang="0">
                <a:pos x="connsiteX1" y="connsiteY1"/>
              </a:cxn>
              <a:cxn ang="0">
                <a:pos x="connsiteX2" y="connsiteY2"/>
              </a:cxn>
              <a:cxn ang="0">
                <a:pos x="connsiteX3" y="connsiteY3"/>
              </a:cxn>
            </a:cxnLst>
            <a:rect l="l" t="t" r="r" b="b"/>
            <a:pathLst>
              <a:path w="3906981" h="2228850">
                <a:moveTo>
                  <a:pt x="0" y="0"/>
                </a:moveTo>
                <a:lnTo>
                  <a:pt x="3906981" y="0"/>
                </a:lnTo>
                <a:lnTo>
                  <a:pt x="3906981" y="2228850"/>
                </a:lnTo>
                <a:lnTo>
                  <a:pt x="0" y="22288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611563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pattFill prst="divot">
            <a:fgClr>
              <a:schemeClr val="accent1"/>
            </a:fgClr>
            <a:bgClr>
              <a:schemeClr val="bg1"/>
            </a:bgClr>
          </a:pattFill>
        </p:spPr>
        <p:txBody>
          <a:bodyPr anchor="ctr">
            <a:normAutofit/>
          </a:bodyPr>
          <a:lstStyle>
            <a:lvl1pPr marL="0" indent="0" algn="ctr">
              <a:buNone/>
              <a:defRPr sz="1200"/>
            </a:lvl1pPr>
          </a:lstStyle>
          <a:p>
            <a:endParaRPr lang="en-US"/>
          </a:p>
        </p:txBody>
      </p:sp>
    </p:spTree>
    <p:extLst>
      <p:ext uri="{BB962C8B-B14F-4D97-AF65-F5344CB8AC3E}">
        <p14:creationId xmlns:p14="http://schemas.microsoft.com/office/powerpoint/2010/main" val="270751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75674" y="0"/>
            <a:ext cx="4120176" cy="6191250"/>
          </a:xfrm>
          <a:custGeom>
            <a:avLst/>
            <a:gdLst>
              <a:gd name="connsiteX0" fmla="*/ 0 w 4120176"/>
              <a:gd name="connsiteY0" fmla="*/ 0 h 6191250"/>
              <a:gd name="connsiteX1" fmla="*/ 4120176 w 4120176"/>
              <a:gd name="connsiteY1" fmla="*/ 0 h 6191250"/>
              <a:gd name="connsiteX2" fmla="*/ 4120176 w 4120176"/>
              <a:gd name="connsiteY2" fmla="*/ 6191250 h 6191250"/>
              <a:gd name="connsiteX3" fmla="*/ 0 w 4120176"/>
              <a:gd name="connsiteY3" fmla="*/ 6191250 h 6191250"/>
            </a:gdLst>
            <a:ahLst/>
            <a:cxnLst>
              <a:cxn ang="0">
                <a:pos x="connsiteX0" y="connsiteY0"/>
              </a:cxn>
              <a:cxn ang="0">
                <a:pos x="connsiteX1" y="connsiteY1"/>
              </a:cxn>
              <a:cxn ang="0">
                <a:pos x="connsiteX2" y="connsiteY2"/>
              </a:cxn>
              <a:cxn ang="0">
                <a:pos x="connsiteX3" y="connsiteY3"/>
              </a:cxn>
            </a:cxnLst>
            <a:rect l="l" t="t" r="r" b="b"/>
            <a:pathLst>
              <a:path w="4120176" h="6191250">
                <a:moveTo>
                  <a:pt x="0" y="0"/>
                </a:moveTo>
                <a:lnTo>
                  <a:pt x="4120176" y="0"/>
                </a:lnTo>
                <a:lnTo>
                  <a:pt x="4120176" y="6191250"/>
                </a:lnTo>
                <a:lnTo>
                  <a:pt x="0" y="61912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492258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7374808" y="663388"/>
            <a:ext cx="4082086" cy="5515049"/>
          </a:xfrm>
          <a:custGeom>
            <a:avLst/>
            <a:gdLst>
              <a:gd name="connsiteX0" fmla="*/ 0 w 4082086"/>
              <a:gd name="connsiteY0" fmla="*/ 0 h 4646031"/>
              <a:gd name="connsiteX1" fmla="*/ 4082086 w 4082086"/>
              <a:gd name="connsiteY1" fmla="*/ 0 h 4646031"/>
              <a:gd name="connsiteX2" fmla="*/ 4082086 w 4082086"/>
              <a:gd name="connsiteY2" fmla="*/ 4646031 h 4646031"/>
              <a:gd name="connsiteX3" fmla="*/ 0 w 4082086"/>
              <a:gd name="connsiteY3" fmla="*/ 4646031 h 4646031"/>
            </a:gdLst>
            <a:ahLst/>
            <a:cxnLst>
              <a:cxn ang="0">
                <a:pos x="connsiteX0" y="connsiteY0"/>
              </a:cxn>
              <a:cxn ang="0">
                <a:pos x="connsiteX1" y="connsiteY1"/>
              </a:cxn>
              <a:cxn ang="0">
                <a:pos x="connsiteX2" y="connsiteY2"/>
              </a:cxn>
              <a:cxn ang="0">
                <a:pos x="connsiteX3" y="connsiteY3"/>
              </a:cxn>
            </a:cxnLst>
            <a:rect l="l" t="t" r="r" b="b"/>
            <a:pathLst>
              <a:path w="4082086" h="4646031">
                <a:moveTo>
                  <a:pt x="0" y="0"/>
                </a:moveTo>
                <a:lnTo>
                  <a:pt x="4082086" y="0"/>
                </a:lnTo>
                <a:lnTo>
                  <a:pt x="4082086" y="4646031"/>
                </a:lnTo>
                <a:lnTo>
                  <a:pt x="0" y="4646031"/>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3674058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5073445" y="707923"/>
            <a:ext cx="3805084" cy="5486400"/>
          </a:xfrm>
          <a:custGeom>
            <a:avLst/>
            <a:gdLst>
              <a:gd name="connsiteX0" fmla="*/ 0 w 3805084"/>
              <a:gd name="connsiteY0" fmla="*/ 0 h 5486400"/>
              <a:gd name="connsiteX1" fmla="*/ 3805084 w 3805084"/>
              <a:gd name="connsiteY1" fmla="*/ 0 h 5486400"/>
              <a:gd name="connsiteX2" fmla="*/ 3805084 w 3805084"/>
              <a:gd name="connsiteY2" fmla="*/ 5486400 h 5486400"/>
              <a:gd name="connsiteX3" fmla="*/ 0 w 3805084"/>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3805084" h="5486400">
                <a:moveTo>
                  <a:pt x="0" y="0"/>
                </a:moveTo>
                <a:lnTo>
                  <a:pt x="3805084" y="0"/>
                </a:lnTo>
                <a:lnTo>
                  <a:pt x="3805084" y="5486400"/>
                </a:lnTo>
                <a:lnTo>
                  <a:pt x="0" y="548640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75163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p:cNvSpPr>
            <a:spLocks noGrp="1"/>
          </p:cNvSpPr>
          <p:nvPr>
            <p:ph type="pic" sz="quarter" idx="11"/>
          </p:nvPr>
        </p:nvSpPr>
        <p:spPr>
          <a:xfrm>
            <a:off x="8305799" y="3119205"/>
            <a:ext cx="3089393" cy="2028305"/>
          </a:xfrm>
          <a:custGeom>
            <a:avLst/>
            <a:gdLst>
              <a:gd name="connsiteX0" fmla="*/ 0 w 2586598"/>
              <a:gd name="connsiteY0" fmla="*/ 0 h 2028305"/>
              <a:gd name="connsiteX1" fmla="*/ 2586598 w 2586598"/>
              <a:gd name="connsiteY1" fmla="*/ 0 h 2028305"/>
              <a:gd name="connsiteX2" fmla="*/ 2586598 w 2586598"/>
              <a:gd name="connsiteY2" fmla="*/ 2028305 h 2028305"/>
              <a:gd name="connsiteX3" fmla="*/ 0 w 2586598"/>
              <a:gd name="connsiteY3" fmla="*/ 2028305 h 2028305"/>
            </a:gdLst>
            <a:ahLst/>
            <a:cxnLst>
              <a:cxn ang="0">
                <a:pos x="connsiteX0" y="connsiteY0"/>
              </a:cxn>
              <a:cxn ang="0">
                <a:pos x="connsiteX1" y="connsiteY1"/>
              </a:cxn>
              <a:cxn ang="0">
                <a:pos x="connsiteX2" y="connsiteY2"/>
              </a:cxn>
              <a:cxn ang="0">
                <a:pos x="connsiteX3" y="connsiteY3"/>
              </a:cxn>
            </a:cxnLst>
            <a:rect l="l" t="t" r="r" b="b"/>
            <a:pathLst>
              <a:path w="2586598" h="2028305">
                <a:moveTo>
                  <a:pt x="0" y="0"/>
                </a:moveTo>
                <a:lnTo>
                  <a:pt x="2586598" y="0"/>
                </a:lnTo>
                <a:lnTo>
                  <a:pt x="2586598" y="2028305"/>
                </a:lnTo>
                <a:lnTo>
                  <a:pt x="0" y="2028305"/>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11" name="Picture Placeholder 10"/>
          <p:cNvSpPr>
            <a:spLocks noGrp="1"/>
          </p:cNvSpPr>
          <p:nvPr>
            <p:ph type="pic" sz="quarter" idx="10"/>
          </p:nvPr>
        </p:nvSpPr>
        <p:spPr>
          <a:xfrm>
            <a:off x="3524246" y="704850"/>
            <a:ext cx="3581400" cy="5467350"/>
          </a:xfrm>
          <a:custGeom>
            <a:avLst/>
            <a:gdLst>
              <a:gd name="connsiteX0" fmla="*/ 0 w 3581400"/>
              <a:gd name="connsiteY0" fmla="*/ 0 h 5467350"/>
              <a:gd name="connsiteX1" fmla="*/ 3581400 w 3581400"/>
              <a:gd name="connsiteY1" fmla="*/ 0 h 5467350"/>
              <a:gd name="connsiteX2" fmla="*/ 3581400 w 3581400"/>
              <a:gd name="connsiteY2" fmla="*/ 5467350 h 5467350"/>
              <a:gd name="connsiteX3" fmla="*/ 0 w 3581400"/>
              <a:gd name="connsiteY3" fmla="*/ 5467350 h 5467350"/>
            </a:gdLst>
            <a:ahLst/>
            <a:cxnLst>
              <a:cxn ang="0">
                <a:pos x="connsiteX0" y="connsiteY0"/>
              </a:cxn>
              <a:cxn ang="0">
                <a:pos x="connsiteX1" y="connsiteY1"/>
              </a:cxn>
              <a:cxn ang="0">
                <a:pos x="connsiteX2" y="connsiteY2"/>
              </a:cxn>
              <a:cxn ang="0">
                <a:pos x="connsiteX3" y="connsiteY3"/>
              </a:cxn>
            </a:cxnLst>
            <a:rect l="l" t="t" r="r" b="b"/>
            <a:pathLst>
              <a:path w="3581400" h="5467350">
                <a:moveTo>
                  <a:pt x="0" y="0"/>
                </a:moveTo>
                <a:lnTo>
                  <a:pt x="3581400" y="0"/>
                </a:lnTo>
                <a:lnTo>
                  <a:pt x="3581400" y="5467350"/>
                </a:lnTo>
                <a:lnTo>
                  <a:pt x="0" y="54673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1003104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4" name="Picture Placeholder 39"/>
          <p:cNvPicPr>
            <a:picLocks noChangeAspect="1"/>
          </p:cNvPicPr>
          <p:nvPr userDrawn="1"/>
        </p:nvPicPr>
        <p:blipFill>
          <a:blip r:embed="rId2" cstate="print">
            <a:extLst>
              <a:ext uri="{28A0092B-C50C-407E-A947-70E740481C1C}">
                <a14:useLocalDpi xmlns:a14="http://schemas.microsoft.com/office/drawing/2010/main" val="0"/>
              </a:ext>
            </a:extLst>
          </a:blip>
          <a:srcRect l="792" r="792"/>
          <a:stretch>
            <a:fillRect/>
          </a:stretch>
        </p:blipFill>
        <p:spPr>
          <a:xfrm>
            <a:off x="769746" y="681922"/>
            <a:ext cx="4292600" cy="3489325"/>
          </a:xfrm>
          <a:prstGeom prst="rect">
            <a:avLst/>
          </a:prstGeom>
        </p:spPr>
      </p:pic>
      <p:sp>
        <p:nvSpPr>
          <p:cNvPr id="11" name="Picture Placeholder 10"/>
          <p:cNvSpPr>
            <a:spLocks noGrp="1"/>
          </p:cNvSpPr>
          <p:nvPr>
            <p:ph type="pic" sz="quarter" idx="10"/>
          </p:nvPr>
        </p:nvSpPr>
        <p:spPr>
          <a:xfrm>
            <a:off x="769746" y="681922"/>
            <a:ext cx="4292600" cy="3489325"/>
          </a:xfrm>
          <a:custGeom>
            <a:avLst/>
            <a:gdLst>
              <a:gd name="connsiteX0" fmla="*/ 0 w 4419600"/>
              <a:gd name="connsiteY0" fmla="*/ 0 h 3600450"/>
              <a:gd name="connsiteX1" fmla="*/ 4419600 w 4419600"/>
              <a:gd name="connsiteY1" fmla="*/ 0 h 3600450"/>
              <a:gd name="connsiteX2" fmla="*/ 4419600 w 4419600"/>
              <a:gd name="connsiteY2" fmla="*/ 3600450 h 3600450"/>
              <a:gd name="connsiteX3" fmla="*/ 0 w 4419600"/>
              <a:gd name="connsiteY3" fmla="*/ 3600450 h 3600450"/>
            </a:gdLst>
            <a:ahLst/>
            <a:cxnLst>
              <a:cxn ang="0">
                <a:pos x="connsiteX0" y="connsiteY0"/>
              </a:cxn>
              <a:cxn ang="0">
                <a:pos x="connsiteX1" y="connsiteY1"/>
              </a:cxn>
              <a:cxn ang="0">
                <a:pos x="connsiteX2" y="connsiteY2"/>
              </a:cxn>
              <a:cxn ang="0">
                <a:pos x="connsiteX3" y="connsiteY3"/>
              </a:cxn>
            </a:cxnLst>
            <a:rect l="l" t="t" r="r" b="b"/>
            <a:pathLst>
              <a:path w="4419600" h="3600450">
                <a:moveTo>
                  <a:pt x="0" y="0"/>
                </a:moveTo>
                <a:lnTo>
                  <a:pt x="4419600" y="0"/>
                </a:lnTo>
                <a:lnTo>
                  <a:pt x="4419600" y="3600450"/>
                </a:lnTo>
                <a:lnTo>
                  <a:pt x="0" y="36004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
        <p:nvSpPr>
          <p:cNvPr id="7" name="Picture Placeholder 6"/>
          <p:cNvSpPr>
            <a:spLocks noGrp="1"/>
          </p:cNvSpPr>
          <p:nvPr>
            <p:ph type="pic" sz="quarter" idx="11"/>
          </p:nvPr>
        </p:nvSpPr>
        <p:spPr>
          <a:xfrm>
            <a:off x="8123046" y="4171247"/>
            <a:ext cx="3321050" cy="2228850"/>
          </a:xfrm>
          <a:custGeom>
            <a:avLst/>
            <a:gdLst>
              <a:gd name="connsiteX0" fmla="*/ 0 w 3321050"/>
              <a:gd name="connsiteY0" fmla="*/ 0 h 2228850"/>
              <a:gd name="connsiteX1" fmla="*/ 3321050 w 3321050"/>
              <a:gd name="connsiteY1" fmla="*/ 0 h 2228850"/>
              <a:gd name="connsiteX2" fmla="*/ 3321050 w 3321050"/>
              <a:gd name="connsiteY2" fmla="*/ 2228850 h 2228850"/>
              <a:gd name="connsiteX3" fmla="*/ 0 w 3321050"/>
              <a:gd name="connsiteY3" fmla="*/ 2228850 h 2228850"/>
            </a:gdLst>
            <a:ahLst/>
            <a:cxnLst>
              <a:cxn ang="0">
                <a:pos x="connsiteX0" y="connsiteY0"/>
              </a:cxn>
              <a:cxn ang="0">
                <a:pos x="connsiteX1" y="connsiteY1"/>
              </a:cxn>
              <a:cxn ang="0">
                <a:pos x="connsiteX2" y="connsiteY2"/>
              </a:cxn>
              <a:cxn ang="0">
                <a:pos x="connsiteX3" y="connsiteY3"/>
              </a:cxn>
            </a:cxnLst>
            <a:rect l="l" t="t" r="r" b="b"/>
            <a:pathLst>
              <a:path w="3321050" h="2228850">
                <a:moveTo>
                  <a:pt x="0" y="0"/>
                </a:moveTo>
                <a:lnTo>
                  <a:pt x="3321050" y="0"/>
                </a:lnTo>
                <a:lnTo>
                  <a:pt x="3321050" y="2228850"/>
                </a:lnTo>
                <a:lnTo>
                  <a:pt x="0" y="22288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4531606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8" name="Picture Placeholder 7"/>
          <p:cNvSpPr>
            <a:spLocks noGrp="1"/>
          </p:cNvSpPr>
          <p:nvPr>
            <p:ph type="pic" sz="quarter" idx="10"/>
          </p:nvPr>
        </p:nvSpPr>
        <p:spPr>
          <a:xfrm>
            <a:off x="4248150" y="0"/>
            <a:ext cx="3695700" cy="4972050"/>
          </a:xfrm>
          <a:custGeom>
            <a:avLst/>
            <a:gdLst>
              <a:gd name="connsiteX0" fmla="*/ 0 w 3695700"/>
              <a:gd name="connsiteY0" fmla="*/ 0 h 4972050"/>
              <a:gd name="connsiteX1" fmla="*/ 3695700 w 3695700"/>
              <a:gd name="connsiteY1" fmla="*/ 0 h 4972050"/>
              <a:gd name="connsiteX2" fmla="*/ 3695700 w 3695700"/>
              <a:gd name="connsiteY2" fmla="*/ 4972050 h 4972050"/>
              <a:gd name="connsiteX3" fmla="*/ 0 w 3695700"/>
              <a:gd name="connsiteY3" fmla="*/ 4972050 h 4972050"/>
            </a:gdLst>
            <a:ahLst/>
            <a:cxnLst>
              <a:cxn ang="0">
                <a:pos x="connsiteX0" y="connsiteY0"/>
              </a:cxn>
              <a:cxn ang="0">
                <a:pos x="connsiteX1" y="connsiteY1"/>
              </a:cxn>
              <a:cxn ang="0">
                <a:pos x="connsiteX2" y="connsiteY2"/>
              </a:cxn>
              <a:cxn ang="0">
                <a:pos x="connsiteX3" y="connsiteY3"/>
              </a:cxn>
            </a:cxnLst>
            <a:rect l="l" t="t" r="r" b="b"/>
            <a:pathLst>
              <a:path w="3695700" h="4972050">
                <a:moveTo>
                  <a:pt x="0" y="0"/>
                </a:moveTo>
                <a:lnTo>
                  <a:pt x="3695700" y="0"/>
                </a:lnTo>
                <a:lnTo>
                  <a:pt x="3695700" y="4972050"/>
                </a:lnTo>
                <a:lnTo>
                  <a:pt x="0" y="4972050"/>
                </a:lnTo>
                <a:close/>
              </a:path>
            </a:pathLst>
          </a:custGeom>
          <a:pattFill prst="divot">
            <a:fgClr>
              <a:schemeClr val="accent1"/>
            </a:fgClr>
            <a:bgClr>
              <a:schemeClr val="bg1"/>
            </a:bgClr>
          </a:pattFill>
        </p:spPr>
        <p:txBody>
          <a:bodyPr wrap="square" anchor="ctr">
            <a:noAutofit/>
          </a:bodyPr>
          <a:lstStyle>
            <a:lvl1pPr marL="0" indent="0" algn="ctr">
              <a:buNone/>
              <a:defRPr sz="1200"/>
            </a:lvl1pPr>
          </a:lstStyle>
          <a:p>
            <a:endParaRPr lang="en-US"/>
          </a:p>
        </p:txBody>
      </p:sp>
    </p:spTree>
    <p:extLst>
      <p:ext uri="{BB962C8B-B14F-4D97-AF65-F5344CB8AC3E}">
        <p14:creationId xmlns:p14="http://schemas.microsoft.com/office/powerpoint/2010/main" val="2468246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23E5D5-4C75-42B8-9512-AD00A76903D6}" type="datetimeFigureOut">
              <a:rPr lang="en-US" smtClean="0"/>
              <a:t>8/3/2022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BE7819-0F39-489D-8FF1-3FA25555A7CF}" type="slidenum">
              <a:rPr lang="en-US" smtClean="0"/>
              <a:t>‹#›</a:t>
            </a:fld>
            <a:endParaRPr lang="en-US"/>
          </a:p>
        </p:txBody>
      </p:sp>
    </p:spTree>
    <p:extLst>
      <p:ext uri="{BB962C8B-B14F-4D97-AF65-F5344CB8AC3E}">
        <p14:creationId xmlns:p14="http://schemas.microsoft.com/office/powerpoint/2010/main" val="3701252481"/>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4" r:id="rId12"/>
    <p:sldLayoutId id="2147483665" r:id="rId13"/>
    <p:sldLayoutId id="2147483666" r:id="rId14"/>
    <p:sldLayoutId id="2147483667" r:id="rId15"/>
    <p:sldLayoutId id="2147483668" r:id="rId16"/>
    <p:sldLayoutId id="2147483669" r:id="rId17"/>
    <p:sldLayoutId id="2147483670" r:id="rId18"/>
    <p:sldLayoutId id="2147483671" r:id="rId19"/>
    <p:sldLayoutId id="2147483672" r:id="rId20"/>
    <p:sldLayoutId id="2147483673" r:id="rId21"/>
    <p:sldLayoutId id="2147483674" r:id="rId22"/>
    <p:sldLayoutId id="2147483675" r:id="rId23"/>
    <p:sldLayoutId id="2147483676" r:id="rId24"/>
    <p:sldLayoutId id="2147483677" r:id="rId25"/>
    <p:sldLayoutId id="2147483678"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 y="0"/>
            <a:ext cx="12192000" cy="6858000"/>
          </a:xfrm>
          <a:prstGeom prst="rect">
            <a:avLst/>
          </a:prstGeom>
          <a:gradFill>
            <a:gsLst>
              <a:gs pos="0">
                <a:schemeClr val="accent1">
                  <a:alpha val="48000"/>
                </a:schemeClr>
              </a:gs>
              <a:gs pos="100000">
                <a:schemeClr val="tx1">
                  <a:alpha val="4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13" name="Group 12"/>
          <p:cNvGrpSpPr/>
          <p:nvPr/>
        </p:nvGrpSpPr>
        <p:grpSpPr>
          <a:xfrm>
            <a:off x="1596651" y="1674674"/>
            <a:ext cx="9073447" cy="3470536"/>
            <a:chOff x="2163244" y="1979474"/>
            <a:chExt cx="5853617" cy="3470536"/>
          </a:xfrm>
        </p:grpSpPr>
        <p:sp>
          <p:nvSpPr>
            <p:cNvPr id="4" name="TextBox 3"/>
            <p:cNvSpPr txBox="1"/>
            <p:nvPr/>
          </p:nvSpPr>
          <p:spPr>
            <a:xfrm>
              <a:off x="2163244" y="1979474"/>
              <a:ext cx="5805392" cy="1754326"/>
            </a:xfrm>
            <a:prstGeom prst="rect">
              <a:avLst/>
            </a:prstGeom>
            <a:noFill/>
          </p:spPr>
          <p:txBody>
            <a:bodyPr wrap="square" rtlCol="0">
              <a:spAutoFit/>
            </a:bodyPr>
            <a:lstStyle/>
            <a:p>
              <a:pPr algn="ctr"/>
              <a:r>
                <a:rPr lang="en-US" sz="5400" dirty="0">
                  <a:solidFill>
                    <a:schemeClr val="bg1"/>
                  </a:solidFill>
                  <a:latin typeface="+mj-lt"/>
                </a:rPr>
                <a:t>SCALING REVENUE THROUGH DATA SCIENCE</a:t>
              </a:r>
            </a:p>
          </p:txBody>
        </p:sp>
        <p:sp>
          <p:nvSpPr>
            <p:cNvPr id="12" name="TextBox 11"/>
            <p:cNvSpPr txBox="1"/>
            <p:nvPr/>
          </p:nvSpPr>
          <p:spPr>
            <a:xfrm flipH="1">
              <a:off x="2323467" y="4021862"/>
              <a:ext cx="5693394" cy="1428148"/>
            </a:xfrm>
            <a:prstGeom prst="rect">
              <a:avLst/>
            </a:prstGeom>
            <a:noFill/>
          </p:spPr>
          <p:txBody>
            <a:bodyPr wrap="square" rtlCol="0">
              <a:spAutoFit/>
            </a:bodyPr>
            <a:lstStyle/>
            <a:p>
              <a:pPr algn="ctr">
                <a:lnSpc>
                  <a:spcPct val="150000"/>
                </a:lnSpc>
              </a:pPr>
              <a:r>
                <a:rPr lang="en-US" sz="2000" spc="600" dirty="0">
                  <a:solidFill>
                    <a:schemeClr val="bg1"/>
                  </a:solidFill>
                </a:rPr>
                <a:t>Joseph Roberts</a:t>
              </a:r>
            </a:p>
            <a:p>
              <a:pPr algn="ctr">
                <a:lnSpc>
                  <a:spcPct val="150000"/>
                </a:lnSpc>
              </a:pPr>
              <a:r>
                <a:rPr lang="en-US" sz="2000" spc="600" dirty="0">
                  <a:solidFill>
                    <a:schemeClr val="bg1"/>
                  </a:solidFill>
                </a:rPr>
                <a:t>Matt Rubino</a:t>
              </a:r>
            </a:p>
            <a:p>
              <a:pPr algn="ctr">
                <a:lnSpc>
                  <a:spcPct val="150000"/>
                </a:lnSpc>
              </a:pPr>
              <a:r>
                <a:rPr lang="en-US" sz="2000" spc="600" dirty="0">
                  <a:solidFill>
                    <a:schemeClr val="bg1"/>
                  </a:solidFill>
                </a:rPr>
                <a:t>Che Guan</a:t>
              </a:r>
            </a:p>
          </p:txBody>
        </p:sp>
      </p:grpSp>
      <p:sp>
        <p:nvSpPr>
          <p:cNvPr id="2" name="TextBox 1">
            <a:extLst>
              <a:ext uri="{FF2B5EF4-FFF2-40B4-BE49-F238E27FC236}">
                <a16:creationId xmlns:a16="http://schemas.microsoft.com/office/drawing/2014/main" id="{29F085A5-76DE-6921-8565-96251E7AE9C2}"/>
              </a:ext>
            </a:extLst>
          </p:cNvPr>
          <p:cNvSpPr txBox="1"/>
          <p:nvPr/>
        </p:nvSpPr>
        <p:spPr>
          <a:xfrm>
            <a:off x="565573" y="5892800"/>
            <a:ext cx="6350000" cy="369332"/>
          </a:xfrm>
          <a:prstGeom prst="rect">
            <a:avLst/>
          </a:prstGeom>
          <a:noFill/>
        </p:spPr>
        <p:txBody>
          <a:bodyPr wrap="square" rtlCol="0">
            <a:spAutoFit/>
          </a:bodyPr>
          <a:lstStyle/>
          <a:p>
            <a:r>
              <a:rPr lang="en-US" dirty="0"/>
              <a:t>https://github.com/mids-w205/project-3-joethequant</a:t>
            </a:r>
          </a:p>
        </p:txBody>
      </p:sp>
    </p:spTree>
    <p:extLst>
      <p:ext uri="{BB962C8B-B14F-4D97-AF65-F5344CB8AC3E}">
        <p14:creationId xmlns:p14="http://schemas.microsoft.com/office/powerpoint/2010/main" val="2082201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a:xfrm rot="10800000">
            <a:off x="-1" y="4503968"/>
            <a:ext cx="12192000" cy="2354031"/>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885738" y="5116112"/>
            <a:ext cx="10411366" cy="743586"/>
            <a:chOff x="996576" y="4846620"/>
            <a:chExt cx="10411366" cy="743586"/>
          </a:xfrm>
        </p:grpSpPr>
        <p:sp>
          <p:nvSpPr>
            <p:cNvPr id="30" name="TextBox 29"/>
            <p:cNvSpPr txBox="1"/>
            <p:nvPr/>
          </p:nvSpPr>
          <p:spPr>
            <a:xfrm flipH="1">
              <a:off x="1920079" y="5036289"/>
              <a:ext cx="1828690" cy="339837"/>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rPr>
                <a:t>San Jose, CA</a:t>
              </a:r>
            </a:p>
          </p:txBody>
        </p:sp>
        <p:sp>
          <p:nvSpPr>
            <p:cNvPr id="28" name="Oval 27"/>
            <p:cNvSpPr/>
            <p:nvPr/>
          </p:nvSpPr>
          <p:spPr>
            <a:xfrm>
              <a:off x="996576" y="4846620"/>
              <a:ext cx="743586" cy="7435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flipH="1">
              <a:off x="5838021" y="5048078"/>
              <a:ext cx="1828690" cy="339837"/>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rPr>
                <a:t>San Mateo, CA</a:t>
              </a:r>
            </a:p>
          </p:txBody>
        </p:sp>
        <p:sp>
          <p:nvSpPr>
            <p:cNvPr id="39" name="TextBox 38"/>
            <p:cNvSpPr txBox="1"/>
            <p:nvPr/>
          </p:nvSpPr>
          <p:spPr>
            <a:xfrm flipH="1">
              <a:off x="9579252" y="5048077"/>
              <a:ext cx="1828690" cy="339837"/>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rPr>
                <a:t>San Francisco, CA</a:t>
              </a:r>
            </a:p>
          </p:txBody>
        </p:sp>
        <p:sp>
          <p:nvSpPr>
            <p:cNvPr id="40" name="Oval 39"/>
            <p:cNvSpPr/>
            <p:nvPr/>
          </p:nvSpPr>
          <p:spPr>
            <a:xfrm>
              <a:off x="8605895" y="4846620"/>
              <a:ext cx="743586" cy="7435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 47"/>
          <p:cNvGrpSpPr/>
          <p:nvPr/>
        </p:nvGrpSpPr>
        <p:grpSpPr>
          <a:xfrm flipV="1">
            <a:off x="5459382" y="799320"/>
            <a:ext cx="6073960" cy="969123"/>
            <a:chOff x="6134706" y="5068280"/>
            <a:chExt cx="5310354" cy="1072170"/>
          </a:xfrm>
        </p:grpSpPr>
        <p:sp>
          <p:nvSpPr>
            <p:cNvPr id="49" name="TextBox 48"/>
            <p:cNvSpPr txBox="1"/>
            <p:nvPr/>
          </p:nvSpPr>
          <p:spPr>
            <a:xfrm rot="10800000">
              <a:off x="6134706" y="5068280"/>
              <a:ext cx="5310353" cy="1055558"/>
            </a:xfrm>
            <a:prstGeom prst="rect">
              <a:avLst/>
            </a:prstGeom>
            <a:noFill/>
          </p:spPr>
          <p:txBody>
            <a:bodyPr wrap="square" rtlCol="0">
              <a:spAutoFit/>
            </a:bodyPr>
            <a:lstStyle/>
            <a:p>
              <a:pPr algn="r"/>
              <a:r>
                <a:rPr lang="en-US" sz="2800" dirty="0">
                  <a:latin typeface="+mj-lt"/>
                </a:rPr>
                <a:t>PHASE 3: STORE FOOTPRINT EXPANSION &amp; ITERATE</a:t>
              </a:r>
            </a:p>
          </p:txBody>
        </p:sp>
        <p:grpSp>
          <p:nvGrpSpPr>
            <p:cNvPr id="50" name="Group 49"/>
            <p:cNvGrpSpPr/>
            <p:nvPr/>
          </p:nvGrpSpPr>
          <p:grpSpPr>
            <a:xfrm>
              <a:off x="7213600" y="6140450"/>
              <a:ext cx="4231460" cy="0"/>
              <a:chOff x="7286170" y="6191250"/>
              <a:chExt cx="4231460" cy="0"/>
            </a:xfrm>
          </p:grpSpPr>
          <p:cxnSp>
            <p:nvCxnSpPr>
              <p:cNvPr id="51" name="Straight Connector 50"/>
              <p:cNvCxnSpPr/>
              <p:nvPr/>
            </p:nvCxnSpPr>
            <p:spPr>
              <a:xfrm flipV="1">
                <a:off x="7286170" y="6191250"/>
                <a:ext cx="4231460"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sp>
        <p:nvSpPr>
          <p:cNvPr id="53" name="TextBox 52"/>
          <p:cNvSpPr txBox="1"/>
          <p:nvPr/>
        </p:nvSpPr>
        <p:spPr>
          <a:xfrm flipH="1">
            <a:off x="8075883" y="2616959"/>
            <a:ext cx="1503103" cy="748923"/>
          </a:xfrm>
          <a:prstGeom prst="rect">
            <a:avLst/>
          </a:prstGeom>
          <a:noFill/>
        </p:spPr>
        <p:txBody>
          <a:bodyPr wrap="square" rtlCol="0">
            <a:spAutoFit/>
          </a:bodyPr>
          <a:lstStyle/>
          <a:p>
            <a:pPr algn="ctr">
              <a:lnSpc>
                <a:spcPct val="150000"/>
              </a:lnSpc>
            </a:pPr>
            <a:r>
              <a:rPr lang="en-US" sz="3200" b="1" dirty="0">
                <a:solidFill>
                  <a:schemeClr val="bg2">
                    <a:lumMod val="75000"/>
                  </a:schemeClr>
                </a:solidFill>
                <a:latin typeface="+mj-lt"/>
              </a:rPr>
              <a:t>Iterate </a:t>
            </a:r>
          </a:p>
        </p:txBody>
      </p:sp>
      <p:pic>
        <p:nvPicPr>
          <p:cNvPr id="4" name="Graphic 3" descr="Footprints with solid fill">
            <a:extLst>
              <a:ext uri="{FF2B5EF4-FFF2-40B4-BE49-F238E27FC236}">
                <a16:creationId xmlns:a16="http://schemas.microsoft.com/office/drawing/2014/main" id="{E9BDDBE6-1CAF-61E5-488C-5CD02A7031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50" y="5162919"/>
            <a:ext cx="625562" cy="625562"/>
          </a:xfrm>
          <a:prstGeom prst="rect">
            <a:avLst/>
          </a:prstGeom>
        </p:spPr>
      </p:pic>
      <p:pic>
        <p:nvPicPr>
          <p:cNvPr id="41" name="Graphic 40" descr="Footprints with solid fill">
            <a:extLst>
              <a:ext uri="{FF2B5EF4-FFF2-40B4-BE49-F238E27FC236}">
                <a16:creationId xmlns:a16="http://schemas.microsoft.com/office/drawing/2014/main" id="{9D881085-8290-F924-C76B-62046A6BD6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44735" y="5175124"/>
            <a:ext cx="625562" cy="625562"/>
          </a:xfrm>
          <a:prstGeom prst="rect">
            <a:avLst/>
          </a:prstGeom>
        </p:spPr>
      </p:pic>
      <p:pic>
        <p:nvPicPr>
          <p:cNvPr id="6" name="Picture 5">
            <a:extLst>
              <a:ext uri="{FF2B5EF4-FFF2-40B4-BE49-F238E27FC236}">
                <a16:creationId xmlns:a16="http://schemas.microsoft.com/office/drawing/2014/main" id="{554F3815-F8CE-5531-92FB-5F8B36B5E375}"/>
              </a:ext>
            </a:extLst>
          </p:cNvPr>
          <p:cNvPicPr>
            <a:picLocks noChangeAspect="1"/>
          </p:cNvPicPr>
          <p:nvPr/>
        </p:nvPicPr>
        <p:blipFill>
          <a:blip r:embed="rId5"/>
          <a:stretch>
            <a:fillRect/>
          </a:stretch>
        </p:blipFill>
        <p:spPr>
          <a:xfrm>
            <a:off x="4664998" y="5116111"/>
            <a:ext cx="818088" cy="876523"/>
          </a:xfrm>
          <a:prstGeom prst="rect">
            <a:avLst/>
          </a:prstGeom>
        </p:spPr>
      </p:pic>
      <p:sp>
        <p:nvSpPr>
          <p:cNvPr id="7" name="TextBox 6">
            <a:extLst>
              <a:ext uri="{FF2B5EF4-FFF2-40B4-BE49-F238E27FC236}">
                <a16:creationId xmlns:a16="http://schemas.microsoft.com/office/drawing/2014/main" id="{E566E29A-1486-5279-5621-6158F33E35D9}"/>
              </a:ext>
            </a:extLst>
          </p:cNvPr>
          <p:cNvSpPr txBox="1"/>
          <p:nvPr/>
        </p:nvSpPr>
        <p:spPr>
          <a:xfrm>
            <a:off x="648830" y="3809754"/>
            <a:ext cx="4579903" cy="646331"/>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tx1">
                    <a:lumMod val="50000"/>
                    <a:lumOff val="50000"/>
                  </a:schemeClr>
                </a:solidFill>
              </a:rPr>
              <a:t>Two-pronged approach to store footprint expansion:</a:t>
            </a:r>
          </a:p>
          <a:p>
            <a:pPr marL="742950" lvl="1" indent="-285750">
              <a:buFont typeface="Arial" panose="020B0604020202020204" pitchFamily="34" charset="0"/>
              <a:buChar char="•"/>
            </a:pPr>
            <a:r>
              <a:rPr lang="en-US" sz="1200" dirty="0">
                <a:solidFill>
                  <a:schemeClr val="tx1">
                    <a:lumMod val="50000"/>
                    <a:lumOff val="50000"/>
                  </a:schemeClr>
                </a:solidFill>
              </a:rPr>
              <a:t>Seeking densely populated areas with no train access and limited store alternatives</a:t>
            </a:r>
          </a:p>
        </p:txBody>
      </p:sp>
      <p:pic>
        <p:nvPicPr>
          <p:cNvPr id="8" name="Picture 7">
            <a:extLst>
              <a:ext uri="{FF2B5EF4-FFF2-40B4-BE49-F238E27FC236}">
                <a16:creationId xmlns:a16="http://schemas.microsoft.com/office/drawing/2014/main" id="{A19D21F1-E78A-B9B7-3A79-45CE04B982EA}"/>
              </a:ext>
            </a:extLst>
          </p:cNvPr>
          <p:cNvPicPr>
            <a:picLocks noChangeAspect="1"/>
          </p:cNvPicPr>
          <p:nvPr/>
        </p:nvPicPr>
        <p:blipFill>
          <a:blip r:embed="rId6"/>
          <a:stretch>
            <a:fillRect/>
          </a:stretch>
        </p:blipFill>
        <p:spPr>
          <a:xfrm>
            <a:off x="944750" y="320466"/>
            <a:ext cx="3988065" cy="3489288"/>
          </a:xfrm>
          <a:prstGeom prst="rect">
            <a:avLst/>
          </a:prstGeom>
        </p:spPr>
      </p:pic>
      <p:sp>
        <p:nvSpPr>
          <p:cNvPr id="2" name="Oval 1">
            <a:extLst>
              <a:ext uri="{FF2B5EF4-FFF2-40B4-BE49-F238E27FC236}">
                <a16:creationId xmlns:a16="http://schemas.microsoft.com/office/drawing/2014/main" id="{B2C7DA54-3536-1727-08E5-30BFD69F6E5C}"/>
              </a:ext>
            </a:extLst>
          </p:cNvPr>
          <p:cNvSpPr/>
          <p:nvPr/>
        </p:nvSpPr>
        <p:spPr>
          <a:xfrm rot="1747783">
            <a:off x="1799959" y="2026654"/>
            <a:ext cx="898689" cy="5539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AC250B1-EA71-ABBB-94F5-528F71E63713}"/>
              </a:ext>
            </a:extLst>
          </p:cNvPr>
          <p:cNvSpPr/>
          <p:nvPr/>
        </p:nvSpPr>
        <p:spPr>
          <a:xfrm rot="1747783">
            <a:off x="2700905" y="2692452"/>
            <a:ext cx="898689" cy="5946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D0D0E407-9113-0E97-F661-C8EE85FDFA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65988" y="1763418"/>
            <a:ext cx="6394617" cy="2740550"/>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a:extLst>
              <a:ext uri="{FF2B5EF4-FFF2-40B4-BE49-F238E27FC236}">
                <a16:creationId xmlns:a16="http://schemas.microsoft.com/office/drawing/2014/main" id="{938E1159-8E0E-EC4E-ED47-A01CFD9B33DE}"/>
              </a:ext>
            </a:extLst>
          </p:cNvPr>
          <p:cNvSpPr/>
          <p:nvPr/>
        </p:nvSpPr>
        <p:spPr>
          <a:xfrm rot="1747783">
            <a:off x="1540955" y="1414609"/>
            <a:ext cx="221533" cy="2496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4515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1593277" y="888427"/>
            <a:ext cx="852046" cy="852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74"/>
          <p:cNvSpPr>
            <a:spLocks noEditPoints="1"/>
          </p:cNvSpPr>
          <p:nvPr/>
        </p:nvSpPr>
        <p:spPr bwMode="auto">
          <a:xfrm>
            <a:off x="1863741" y="1190784"/>
            <a:ext cx="311118" cy="247332"/>
          </a:xfrm>
          <a:custGeom>
            <a:avLst/>
            <a:gdLst>
              <a:gd name="T0" fmla="*/ 97 w 101"/>
              <a:gd name="T1" fmla="*/ 47 h 80"/>
              <a:gd name="T2" fmla="*/ 95 w 101"/>
              <a:gd name="T3" fmla="*/ 47 h 80"/>
              <a:gd name="T4" fmla="*/ 95 w 101"/>
              <a:gd name="T5" fmla="*/ 47 h 80"/>
              <a:gd name="T6" fmla="*/ 94 w 101"/>
              <a:gd name="T7" fmla="*/ 47 h 80"/>
              <a:gd name="T8" fmla="*/ 51 w 101"/>
              <a:gd name="T9" fmla="*/ 11 h 80"/>
              <a:gd name="T10" fmla="*/ 7 w 101"/>
              <a:gd name="T11" fmla="*/ 47 h 80"/>
              <a:gd name="T12" fmla="*/ 6 w 101"/>
              <a:gd name="T13" fmla="*/ 47 h 80"/>
              <a:gd name="T14" fmla="*/ 5 w 101"/>
              <a:gd name="T15" fmla="*/ 47 h 80"/>
              <a:gd name="T16" fmla="*/ 1 w 101"/>
              <a:gd name="T17" fmla="*/ 42 h 80"/>
              <a:gd name="T18" fmla="*/ 1 w 101"/>
              <a:gd name="T19" fmla="*/ 39 h 80"/>
              <a:gd name="T20" fmla="*/ 46 w 101"/>
              <a:gd name="T21" fmla="*/ 2 h 80"/>
              <a:gd name="T22" fmla="*/ 55 w 101"/>
              <a:gd name="T23" fmla="*/ 2 h 80"/>
              <a:gd name="T24" fmla="*/ 71 w 101"/>
              <a:gd name="T25" fmla="*/ 15 h 80"/>
              <a:gd name="T26" fmla="*/ 71 w 101"/>
              <a:gd name="T27" fmla="*/ 2 h 80"/>
              <a:gd name="T28" fmla="*/ 73 w 101"/>
              <a:gd name="T29" fmla="*/ 0 h 80"/>
              <a:gd name="T30" fmla="*/ 85 w 101"/>
              <a:gd name="T31" fmla="*/ 0 h 80"/>
              <a:gd name="T32" fmla="*/ 87 w 101"/>
              <a:gd name="T33" fmla="*/ 2 h 80"/>
              <a:gd name="T34" fmla="*/ 87 w 101"/>
              <a:gd name="T35" fmla="*/ 28 h 80"/>
              <a:gd name="T36" fmla="*/ 100 w 101"/>
              <a:gd name="T37" fmla="*/ 39 h 80"/>
              <a:gd name="T38" fmla="*/ 100 w 101"/>
              <a:gd name="T39" fmla="*/ 42 h 80"/>
              <a:gd name="T40" fmla="*/ 97 w 101"/>
              <a:gd name="T41" fmla="*/ 47 h 80"/>
              <a:gd name="T42" fmla="*/ 87 w 101"/>
              <a:gd name="T43" fmla="*/ 76 h 80"/>
              <a:gd name="T44" fmla="*/ 83 w 101"/>
              <a:gd name="T45" fmla="*/ 80 h 80"/>
              <a:gd name="T46" fmla="*/ 59 w 101"/>
              <a:gd name="T47" fmla="*/ 80 h 80"/>
              <a:gd name="T48" fmla="*/ 59 w 101"/>
              <a:gd name="T49" fmla="*/ 56 h 80"/>
              <a:gd name="T50" fmla="*/ 43 w 101"/>
              <a:gd name="T51" fmla="*/ 56 h 80"/>
              <a:gd name="T52" fmla="*/ 43 w 101"/>
              <a:gd name="T53" fmla="*/ 80 h 80"/>
              <a:gd name="T54" fmla="*/ 19 w 101"/>
              <a:gd name="T55" fmla="*/ 80 h 80"/>
              <a:gd name="T56" fmla="*/ 15 w 101"/>
              <a:gd name="T57" fmla="*/ 76 h 80"/>
              <a:gd name="T58" fmla="*/ 15 w 101"/>
              <a:gd name="T59" fmla="*/ 46 h 80"/>
              <a:gd name="T60" fmla="*/ 15 w 101"/>
              <a:gd name="T61" fmla="*/ 46 h 80"/>
              <a:gd name="T62" fmla="*/ 51 w 101"/>
              <a:gd name="T63" fmla="*/ 16 h 80"/>
              <a:gd name="T64" fmla="*/ 86 w 101"/>
              <a:gd name="T65" fmla="*/ 46 h 80"/>
              <a:gd name="T66" fmla="*/ 87 w 101"/>
              <a:gd name="T67" fmla="*/ 46 h 80"/>
              <a:gd name="T68" fmla="*/ 87 w 101"/>
              <a:gd name="T6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80">
                <a:moveTo>
                  <a:pt x="97" y="47"/>
                </a:moveTo>
                <a:cubicBezTo>
                  <a:pt x="96" y="47"/>
                  <a:pt x="96" y="47"/>
                  <a:pt x="95" y="47"/>
                </a:cubicBezTo>
                <a:cubicBezTo>
                  <a:pt x="95" y="47"/>
                  <a:pt x="95" y="47"/>
                  <a:pt x="95" y="47"/>
                </a:cubicBezTo>
                <a:cubicBezTo>
                  <a:pt x="95" y="47"/>
                  <a:pt x="94" y="47"/>
                  <a:pt x="94" y="47"/>
                </a:cubicBezTo>
                <a:cubicBezTo>
                  <a:pt x="51" y="11"/>
                  <a:pt x="51" y="11"/>
                  <a:pt x="51" y="11"/>
                </a:cubicBezTo>
                <a:cubicBezTo>
                  <a:pt x="7" y="47"/>
                  <a:pt x="7" y="47"/>
                  <a:pt x="7" y="47"/>
                </a:cubicBezTo>
                <a:cubicBezTo>
                  <a:pt x="7" y="47"/>
                  <a:pt x="6" y="47"/>
                  <a:pt x="6" y="47"/>
                </a:cubicBezTo>
                <a:cubicBezTo>
                  <a:pt x="5" y="47"/>
                  <a:pt x="5" y="47"/>
                  <a:pt x="5" y="47"/>
                </a:cubicBezTo>
                <a:cubicBezTo>
                  <a:pt x="1" y="42"/>
                  <a:pt x="1" y="42"/>
                  <a:pt x="1" y="42"/>
                </a:cubicBezTo>
                <a:cubicBezTo>
                  <a:pt x="0" y="41"/>
                  <a:pt x="0" y="40"/>
                  <a:pt x="1" y="39"/>
                </a:cubicBezTo>
                <a:cubicBezTo>
                  <a:pt x="46" y="2"/>
                  <a:pt x="46" y="2"/>
                  <a:pt x="46" y="2"/>
                </a:cubicBezTo>
                <a:cubicBezTo>
                  <a:pt x="48" y="0"/>
                  <a:pt x="53" y="0"/>
                  <a:pt x="55" y="2"/>
                </a:cubicBezTo>
                <a:cubicBezTo>
                  <a:pt x="71" y="15"/>
                  <a:pt x="71" y="15"/>
                  <a:pt x="71" y="15"/>
                </a:cubicBezTo>
                <a:cubicBezTo>
                  <a:pt x="71" y="2"/>
                  <a:pt x="71" y="2"/>
                  <a:pt x="71" y="2"/>
                </a:cubicBezTo>
                <a:cubicBezTo>
                  <a:pt x="71" y="1"/>
                  <a:pt x="71" y="0"/>
                  <a:pt x="73" y="0"/>
                </a:cubicBezTo>
                <a:cubicBezTo>
                  <a:pt x="85" y="0"/>
                  <a:pt x="85" y="0"/>
                  <a:pt x="85" y="0"/>
                </a:cubicBezTo>
                <a:cubicBezTo>
                  <a:pt x="86" y="0"/>
                  <a:pt x="87" y="1"/>
                  <a:pt x="87" y="2"/>
                </a:cubicBezTo>
                <a:cubicBezTo>
                  <a:pt x="87" y="28"/>
                  <a:pt x="87" y="28"/>
                  <a:pt x="87" y="28"/>
                </a:cubicBezTo>
                <a:cubicBezTo>
                  <a:pt x="100" y="39"/>
                  <a:pt x="100" y="39"/>
                  <a:pt x="100" y="39"/>
                </a:cubicBezTo>
                <a:cubicBezTo>
                  <a:pt x="101" y="40"/>
                  <a:pt x="101" y="41"/>
                  <a:pt x="100" y="42"/>
                </a:cubicBezTo>
                <a:lnTo>
                  <a:pt x="97" y="47"/>
                </a:lnTo>
                <a:close/>
                <a:moveTo>
                  <a:pt x="87" y="76"/>
                </a:moveTo>
                <a:cubicBezTo>
                  <a:pt x="87" y="79"/>
                  <a:pt x="85" y="80"/>
                  <a:pt x="83" y="80"/>
                </a:cubicBezTo>
                <a:cubicBezTo>
                  <a:pt x="59" y="80"/>
                  <a:pt x="59" y="80"/>
                  <a:pt x="59" y="80"/>
                </a:cubicBezTo>
                <a:cubicBezTo>
                  <a:pt x="59" y="56"/>
                  <a:pt x="59" y="56"/>
                  <a:pt x="59" y="56"/>
                </a:cubicBezTo>
                <a:cubicBezTo>
                  <a:pt x="43" y="56"/>
                  <a:pt x="43" y="56"/>
                  <a:pt x="43" y="56"/>
                </a:cubicBezTo>
                <a:cubicBezTo>
                  <a:pt x="43" y="80"/>
                  <a:pt x="43" y="80"/>
                  <a:pt x="43" y="80"/>
                </a:cubicBezTo>
                <a:cubicBezTo>
                  <a:pt x="19" y="80"/>
                  <a:pt x="19" y="80"/>
                  <a:pt x="19" y="80"/>
                </a:cubicBezTo>
                <a:cubicBezTo>
                  <a:pt x="16" y="80"/>
                  <a:pt x="15" y="79"/>
                  <a:pt x="15" y="76"/>
                </a:cubicBezTo>
                <a:cubicBezTo>
                  <a:pt x="15" y="46"/>
                  <a:pt x="15" y="46"/>
                  <a:pt x="15" y="46"/>
                </a:cubicBezTo>
                <a:cubicBezTo>
                  <a:pt x="15" y="46"/>
                  <a:pt x="15" y="46"/>
                  <a:pt x="15" y="46"/>
                </a:cubicBezTo>
                <a:cubicBezTo>
                  <a:pt x="51" y="16"/>
                  <a:pt x="51" y="16"/>
                  <a:pt x="51" y="16"/>
                </a:cubicBezTo>
                <a:cubicBezTo>
                  <a:pt x="86" y="46"/>
                  <a:pt x="86" y="46"/>
                  <a:pt x="86" y="46"/>
                </a:cubicBezTo>
                <a:cubicBezTo>
                  <a:pt x="87" y="46"/>
                  <a:pt x="87" y="46"/>
                  <a:pt x="87" y="46"/>
                </a:cubicBezTo>
                <a:lnTo>
                  <a:pt x="87" y="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12" name="Group 11"/>
          <p:cNvGrpSpPr/>
          <p:nvPr/>
        </p:nvGrpSpPr>
        <p:grpSpPr>
          <a:xfrm>
            <a:off x="891536" y="1977477"/>
            <a:ext cx="2255524" cy="1569295"/>
            <a:chOff x="891536" y="1944575"/>
            <a:chExt cx="2255524" cy="1569295"/>
          </a:xfrm>
        </p:grpSpPr>
        <p:sp>
          <p:nvSpPr>
            <p:cNvPr id="13" name="TextBox 12"/>
            <p:cNvSpPr txBox="1"/>
            <p:nvPr/>
          </p:nvSpPr>
          <p:spPr>
            <a:xfrm flipH="1">
              <a:off x="891536" y="2343037"/>
              <a:ext cx="2255524" cy="1170833"/>
            </a:xfrm>
            <a:prstGeom prst="rect">
              <a:avLst/>
            </a:prstGeom>
            <a:noFill/>
          </p:spPr>
          <p:txBody>
            <a:bodyPr wrap="square" rtlCol="0">
              <a:spAutoFit/>
            </a:bodyPr>
            <a:lstStyle/>
            <a:p>
              <a:pPr algn="ctr">
                <a:lnSpc>
                  <a:spcPct val="150000"/>
                </a:lnSpc>
              </a:pPr>
              <a:r>
                <a:rPr lang="en-US" sz="1200" dirty="0">
                  <a:solidFill>
                    <a:schemeClr val="tx1">
                      <a:lumMod val="50000"/>
                      <a:lumOff val="50000"/>
                    </a:schemeClr>
                  </a:solidFill>
                </a:rPr>
                <a:t>Reduce manual error, minimize order cancellations, and identify inventory shrinkage</a:t>
              </a:r>
            </a:p>
          </p:txBody>
        </p:sp>
        <p:sp>
          <p:nvSpPr>
            <p:cNvPr id="14" name="TextBox 13"/>
            <p:cNvSpPr txBox="1"/>
            <p:nvPr/>
          </p:nvSpPr>
          <p:spPr>
            <a:xfrm flipH="1">
              <a:off x="891536" y="1944575"/>
              <a:ext cx="2255524"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INVENTORY TRACKING</a:t>
              </a:r>
            </a:p>
          </p:txBody>
        </p:sp>
      </p:grpSp>
      <p:sp>
        <p:nvSpPr>
          <p:cNvPr id="6" name="Oval 5"/>
          <p:cNvSpPr/>
          <p:nvPr/>
        </p:nvSpPr>
        <p:spPr>
          <a:xfrm>
            <a:off x="1593277" y="3862696"/>
            <a:ext cx="852046" cy="852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891536" y="4951746"/>
            <a:ext cx="2255524" cy="1292296"/>
            <a:chOff x="891536" y="1944575"/>
            <a:chExt cx="2255524" cy="1292296"/>
          </a:xfrm>
        </p:grpSpPr>
        <p:sp>
          <p:nvSpPr>
            <p:cNvPr id="8" name="TextBox 7"/>
            <p:cNvSpPr txBox="1"/>
            <p:nvPr/>
          </p:nvSpPr>
          <p:spPr>
            <a:xfrm flipH="1">
              <a:off x="891536" y="2343037"/>
              <a:ext cx="2255524" cy="893834"/>
            </a:xfrm>
            <a:prstGeom prst="rect">
              <a:avLst/>
            </a:prstGeom>
            <a:noFill/>
          </p:spPr>
          <p:txBody>
            <a:bodyPr wrap="square" rtlCol="0">
              <a:spAutoFit/>
            </a:bodyPr>
            <a:lstStyle/>
            <a:p>
              <a:pPr algn="ctr">
                <a:lnSpc>
                  <a:spcPct val="150000"/>
                </a:lnSpc>
              </a:pPr>
              <a:r>
                <a:rPr lang="en-US" sz="1200" dirty="0">
                  <a:solidFill>
                    <a:schemeClr val="tx1">
                      <a:lumMod val="50000"/>
                      <a:lumOff val="50000"/>
                    </a:schemeClr>
                  </a:solidFill>
                </a:rPr>
                <a:t>Extending the working capital and cash conversion cycle through forecasting</a:t>
              </a:r>
            </a:p>
          </p:txBody>
        </p:sp>
        <p:sp>
          <p:nvSpPr>
            <p:cNvPr id="9" name="TextBox 8"/>
            <p:cNvSpPr txBox="1"/>
            <p:nvPr/>
          </p:nvSpPr>
          <p:spPr>
            <a:xfrm flipH="1">
              <a:off x="891536" y="1944575"/>
              <a:ext cx="2255524"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INVENTORY OPTIMIZATION</a:t>
              </a:r>
            </a:p>
          </p:txBody>
        </p:sp>
      </p:grpSp>
      <p:sp>
        <p:nvSpPr>
          <p:cNvPr id="22" name="Oval 21"/>
          <p:cNvSpPr/>
          <p:nvPr/>
        </p:nvSpPr>
        <p:spPr>
          <a:xfrm>
            <a:off x="9746681" y="888427"/>
            <a:ext cx="852046" cy="852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9044940" y="1977477"/>
            <a:ext cx="2255524" cy="1292296"/>
            <a:chOff x="891536" y="1944575"/>
            <a:chExt cx="2255524" cy="1292296"/>
          </a:xfrm>
        </p:grpSpPr>
        <p:sp>
          <p:nvSpPr>
            <p:cNvPr id="24" name="TextBox 23"/>
            <p:cNvSpPr txBox="1"/>
            <p:nvPr/>
          </p:nvSpPr>
          <p:spPr>
            <a:xfrm flipH="1">
              <a:off x="891536" y="2343037"/>
              <a:ext cx="2255524" cy="893834"/>
            </a:xfrm>
            <a:prstGeom prst="rect">
              <a:avLst/>
            </a:prstGeom>
            <a:noFill/>
          </p:spPr>
          <p:txBody>
            <a:bodyPr wrap="square" rtlCol="0">
              <a:spAutoFit/>
            </a:bodyPr>
            <a:lstStyle/>
            <a:p>
              <a:pPr algn="ctr">
                <a:lnSpc>
                  <a:spcPct val="150000"/>
                </a:lnSpc>
              </a:pPr>
              <a:r>
                <a:rPr lang="en-US" sz="1200" dirty="0">
                  <a:solidFill>
                    <a:schemeClr val="tx1">
                      <a:lumMod val="50000"/>
                      <a:lumOff val="50000"/>
                    </a:schemeClr>
                  </a:solidFill>
                </a:rPr>
                <a:t>Modelling for shortest delivery times and minimal interference</a:t>
              </a:r>
            </a:p>
          </p:txBody>
        </p:sp>
        <p:sp>
          <p:nvSpPr>
            <p:cNvPr id="25" name="TextBox 24"/>
            <p:cNvSpPr txBox="1"/>
            <p:nvPr/>
          </p:nvSpPr>
          <p:spPr>
            <a:xfrm flipH="1">
              <a:off x="891536" y="1944575"/>
              <a:ext cx="2255524"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ROUTE OPTIMIZATION</a:t>
              </a:r>
            </a:p>
          </p:txBody>
        </p:sp>
      </p:grpSp>
      <p:sp>
        <p:nvSpPr>
          <p:cNvPr id="18" name="Oval 17"/>
          <p:cNvSpPr/>
          <p:nvPr/>
        </p:nvSpPr>
        <p:spPr>
          <a:xfrm>
            <a:off x="9746681" y="3862696"/>
            <a:ext cx="852046" cy="852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9044940" y="4951746"/>
            <a:ext cx="2255524" cy="1846294"/>
            <a:chOff x="891536" y="1944575"/>
            <a:chExt cx="2255524" cy="1846294"/>
          </a:xfrm>
        </p:grpSpPr>
        <p:sp>
          <p:nvSpPr>
            <p:cNvPr id="20" name="TextBox 19"/>
            <p:cNvSpPr txBox="1"/>
            <p:nvPr/>
          </p:nvSpPr>
          <p:spPr>
            <a:xfrm flipH="1">
              <a:off x="891536" y="2343037"/>
              <a:ext cx="2255524" cy="1447832"/>
            </a:xfrm>
            <a:prstGeom prst="rect">
              <a:avLst/>
            </a:prstGeom>
            <a:noFill/>
          </p:spPr>
          <p:txBody>
            <a:bodyPr wrap="square" rtlCol="0">
              <a:spAutoFit/>
            </a:bodyPr>
            <a:lstStyle/>
            <a:p>
              <a:pPr algn="ctr">
                <a:lnSpc>
                  <a:spcPct val="150000"/>
                </a:lnSpc>
              </a:pPr>
              <a:r>
                <a:rPr lang="en-US" sz="1200" dirty="0">
                  <a:solidFill>
                    <a:schemeClr val="tx1">
                      <a:lumMod val="50000"/>
                      <a:lumOff val="50000"/>
                    </a:schemeClr>
                  </a:solidFill>
                </a:rPr>
                <a:t>The logistics team and customers can be informed on live deliveries through our enhance delivery systems (drones and bots)</a:t>
              </a:r>
            </a:p>
          </p:txBody>
        </p:sp>
        <p:sp>
          <p:nvSpPr>
            <p:cNvPr id="21" name="TextBox 20"/>
            <p:cNvSpPr txBox="1"/>
            <p:nvPr/>
          </p:nvSpPr>
          <p:spPr>
            <a:xfrm flipH="1">
              <a:off x="891536" y="1944575"/>
              <a:ext cx="2255524"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LIVE DELIVERY TRACKING</a:t>
              </a:r>
            </a:p>
          </p:txBody>
        </p:sp>
      </p:grpSp>
      <p:sp>
        <p:nvSpPr>
          <p:cNvPr id="26" name="Freeform 25"/>
          <p:cNvSpPr>
            <a:spLocks/>
          </p:cNvSpPr>
          <p:nvPr/>
        </p:nvSpPr>
        <p:spPr bwMode="auto">
          <a:xfrm>
            <a:off x="10027144" y="4165054"/>
            <a:ext cx="291116" cy="247330"/>
          </a:xfrm>
          <a:custGeom>
            <a:avLst/>
            <a:gdLst>
              <a:gd name="T0" fmla="*/ 100 w 104"/>
              <a:gd name="T1" fmla="*/ 67 h 88"/>
              <a:gd name="T2" fmla="*/ 99 w 104"/>
              <a:gd name="T3" fmla="*/ 70 h 88"/>
              <a:gd name="T4" fmla="*/ 87 w 104"/>
              <a:gd name="T5" fmla="*/ 72 h 88"/>
              <a:gd name="T6" fmla="*/ 72 w 104"/>
              <a:gd name="T7" fmla="*/ 84 h 88"/>
              <a:gd name="T8" fmla="*/ 72 w 104"/>
              <a:gd name="T9" fmla="*/ 86 h 88"/>
              <a:gd name="T10" fmla="*/ 70 w 104"/>
              <a:gd name="T11" fmla="*/ 88 h 88"/>
              <a:gd name="T12" fmla="*/ 66 w 104"/>
              <a:gd name="T13" fmla="*/ 88 h 88"/>
              <a:gd name="T14" fmla="*/ 64 w 104"/>
              <a:gd name="T15" fmla="*/ 86 h 88"/>
              <a:gd name="T16" fmla="*/ 64 w 104"/>
              <a:gd name="T17" fmla="*/ 50 h 88"/>
              <a:gd name="T18" fmla="*/ 66 w 104"/>
              <a:gd name="T19" fmla="*/ 48 h 88"/>
              <a:gd name="T20" fmla="*/ 70 w 104"/>
              <a:gd name="T21" fmla="*/ 48 h 88"/>
              <a:gd name="T22" fmla="*/ 72 w 104"/>
              <a:gd name="T23" fmla="*/ 50 h 88"/>
              <a:gd name="T24" fmla="*/ 72 w 104"/>
              <a:gd name="T25" fmla="*/ 52 h 88"/>
              <a:gd name="T26" fmla="*/ 85 w 104"/>
              <a:gd name="T27" fmla="*/ 60 h 88"/>
              <a:gd name="T28" fmla="*/ 90 w 104"/>
              <a:gd name="T29" fmla="*/ 60 h 88"/>
              <a:gd name="T30" fmla="*/ 92 w 104"/>
              <a:gd name="T31" fmla="*/ 48 h 88"/>
              <a:gd name="T32" fmla="*/ 52 w 104"/>
              <a:gd name="T33" fmla="*/ 12 h 88"/>
              <a:gd name="T34" fmla="*/ 12 w 104"/>
              <a:gd name="T35" fmla="*/ 48 h 88"/>
              <a:gd name="T36" fmla="*/ 13 w 104"/>
              <a:gd name="T37" fmla="*/ 60 h 88"/>
              <a:gd name="T38" fmla="*/ 18 w 104"/>
              <a:gd name="T39" fmla="*/ 60 h 88"/>
              <a:gd name="T40" fmla="*/ 32 w 104"/>
              <a:gd name="T41" fmla="*/ 52 h 88"/>
              <a:gd name="T42" fmla="*/ 32 w 104"/>
              <a:gd name="T43" fmla="*/ 50 h 88"/>
              <a:gd name="T44" fmla="*/ 34 w 104"/>
              <a:gd name="T45" fmla="*/ 48 h 88"/>
              <a:gd name="T46" fmla="*/ 38 w 104"/>
              <a:gd name="T47" fmla="*/ 48 h 88"/>
              <a:gd name="T48" fmla="*/ 40 w 104"/>
              <a:gd name="T49" fmla="*/ 50 h 88"/>
              <a:gd name="T50" fmla="*/ 40 w 104"/>
              <a:gd name="T51" fmla="*/ 86 h 88"/>
              <a:gd name="T52" fmla="*/ 38 w 104"/>
              <a:gd name="T53" fmla="*/ 88 h 88"/>
              <a:gd name="T54" fmla="*/ 34 w 104"/>
              <a:gd name="T55" fmla="*/ 88 h 88"/>
              <a:gd name="T56" fmla="*/ 32 w 104"/>
              <a:gd name="T57" fmla="*/ 86 h 88"/>
              <a:gd name="T58" fmla="*/ 32 w 104"/>
              <a:gd name="T59" fmla="*/ 84 h 88"/>
              <a:gd name="T60" fmla="*/ 16 w 104"/>
              <a:gd name="T61" fmla="*/ 72 h 88"/>
              <a:gd name="T62" fmla="*/ 5 w 104"/>
              <a:gd name="T63" fmla="*/ 70 h 88"/>
              <a:gd name="T64" fmla="*/ 3 w 104"/>
              <a:gd name="T65" fmla="*/ 67 h 88"/>
              <a:gd name="T66" fmla="*/ 0 w 104"/>
              <a:gd name="T67" fmla="*/ 48 h 88"/>
              <a:gd name="T68" fmla="*/ 52 w 104"/>
              <a:gd name="T69" fmla="*/ 0 h 88"/>
              <a:gd name="T70" fmla="*/ 104 w 104"/>
              <a:gd name="T71" fmla="*/ 48 h 88"/>
              <a:gd name="T72" fmla="*/ 100 w 104"/>
              <a:gd name="T73" fmla="*/ 6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88">
                <a:moveTo>
                  <a:pt x="100" y="67"/>
                </a:moveTo>
                <a:cubicBezTo>
                  <a:pt x="99" y="70"/>
                  <a:pt x="99" y="70"/>
                  <a:pt x="99" y="70"/>
                </a:cubicBezTo>
                <a:cubicBezTo>
                  <a:pt x="87" y="72"/>
                  <a:pt x="87" y="72"/>
                  <a:pt x="87" y="72"/>
                </a:cubicBezTo>
                <a:cubicBezTo>
                  <a:pt x="85" y="79"/>
                  <a:pt x="79" y="84"/>
                  <a:pt x="72" y="84"/>
                </a:cubicBezTo>
                <a:cubicBezTo>
                  <a:pt x="72" y="86"/>
                  <a:pt x="72" y="86"/>
                  <a:pt x="72" y="86"/>
                </a:cubicBezTo>
                <a:cubicBezTo>
                  <a:pt x="72" y="87"/>
                  <a:pt x="71" y="88"/>
                  <a:pt x="70" y="88"/>
                </a:cubicBezTo>
                <a:cubicBezTo>
                  <a:pt x="66" y="88"/>
                  <a:pt x="66" y="88"/>
                  <a:pt x="66" y="88"/>
                </a:cubicBezTo>
                <a:cubicBezTo>
                  <a:pt x="64" y="88"/>
                  <a:pt x="64" y="87"/>
                  <a:pt x="64" y="86"/>
                </a:cubicBezTo>
                <a:cubicBezTo>
                  <a:pt x="64" y="50"/>
                  <a:pt x="64" y="50"/>
                  <a:pt x="64" y="50"/>
                </a:cubicBezTo>
                <a:cubicBezTo>
                  <a:pt x="64" y="49"/>
                  <a:pt x="64" y="48"/>
                  <a:pt x="66" y="48"/>
                </a:cubicBezTo>
                <a:cubicBezTo>
                  <a:pt x="70" y="48"/>
                  <a:pt x="70" y="48"/>
                  <a:pt x="70" y="48"/>
                </a:cubicBezTo>
                <a:cubicBezTo>
                  <a:pt x="71" y="48"/>
                  <a:pt x="72" y="49"/>
                  <a:pt x="72" y="50"/>
                </a:cubicBezTo>
                <a:cubicBezTo>
                  <a:pt x="72" y="52"/>
                  <a:pt x="72" y="52"/>
                  <a:pt x="72" y="52"/>
                </a:cubicBezTo>
                <a:cubicBezTo>
                  <a:pt x="78" y="52"/>
                  <a:pt x="83" y="56"/>
                  <a:pt x="85" y="60"/>
                </a:cubicBezTo>
                <a:cubicBezTo>
                  <a:pt x="90" y="60"/>
                  <a:pt x="90" y="60"/>
                  <a:pt x="90" y="60"/>
                </a:cubicBezTo>
                <a:cubicBezTo>
                  <a:pt x="91" y="56"/>
                  <a:pt x="92" y="52"/>
                  <a:pt x="92" y="48"/>
                </a:cubicBezTo>
                <a:cubicBezTo>
                  <a:pt x="92" y="29"/>
                  <a:pt x="73" y="12"/>
                  <a:pt x="52" y="12"/>
                </a:cubicBezTo>
                <a:cubicBezTo>
                  <a:pt x="30" y="12"/>
                  <a:pt x="12" y="29"/>
                  <a:pt x="12" y="48"/>
                </a:cubicBezTo>
                <a:cubicBezTo>
                  <a:pt x="12" y="52"/>
                  <a:pt x="12" y="56"/>
                  <a:pt x="13" y="60"/>
                </a:cubicBezTo>
                <a:cubicBezTo>
                  <a:pt x="18" y="60"/>
                  <a:pt x="18" y="60"/>
                  <a:pt x="18" y="60"/>
                </a:cubicBezTo>
                <a:cubicBezTo>
                  <a:pt x="20" y="56"/>
                  <a:pt x="26" y="52"/>
                  <a:pt x="32" y="52"/>
                </a:cubicBezTo>
                <a:cubicBezTo>
                  <a:pt x="32" y="50"/>
                  <a:pt x="32" y="50"/>
                  <a:pt x="32" y="50"/>
                </a:cubicBezTo>
                <a:cubicBezTo>
                  <a:pt x="32" y="49"/>
                  <a:pt x="32" y="48"/>
                  <a:pt x="34" y="48"/>
                </a:cubicBezTo>
                <a:cubicBezTo>
                  <a:pt x="38" y="48"/>
                  <a:pt x="38" y="48"/>
                  <a:pt x="38" y="48"/>
                </a:cubicBezTo>
                <a:cubicBezTo>
                  <a:pt x="39" y="48"/>
                  <a:pt x="40" y="49"/>
                  <a:pt x="40" y="50"/>
                </a:cubicBezTo>
                <a:cubicBezTo>
                  <a:pt x="40" y="86"/>
                  <a:pt x="40" y="86"/>
                  <a:pt x="40" y="86"/>
                </a:cubicBezTo>
                <a:cubicBezTo>
                  <a:pt x="40" y="87"/>
                  <a:pt x="39" y="88"/>
                  <a:pt x="38" y="88"/>
                </a:cubicBezTo>
                <a:cubicBezTo>
                  <a:pt x="34" y="88"/>
                  <a:pt x="34" y="88"/>
                  <a:pt x="34" y="88"/>
                </a:cubicBezTo>
                <a:cubicBezTo>
                  <a:pt x="32" y="88"/>
                  <a:pt x="32" y="87"/>
                  <a:pt x="32" y="86"/>
                </a:cubicBezTo>
                <a:cubicBezTo>
                  <a:pt x="32" y="84"/>
                  <a:pt x="32" y="84"/>
                  <a:pt x="32" y="84"/>
                </a:cubicBezTo>
                <a:cubicBezTo>
                  <a:pt x="24" y="84"/>
                  <a:pt x="18" y="79"/>
                  <a:pt x="16" y="72"/>
                </a:cubicBezTo>
                <a:cubicBezTo>
                  <a:pt x="5" y="70"/>
                  <a:pt x="5" y="70"/>
                  <a:pt x="5" y="70"/>
                </a:cubicBezTo>
                <a:cubicBezTo>
                  <a:pt x="3" y="67"/>
                  <a:pt x="3" y="67"/>
                  <a:pt x="3" y="67"/>
                </a:cubicBezTo>
                <a:cubicBezTo>
                  <a:pt x="1" y="61"/>
                  <a:pt x="0" y="54"/>
                  <a:pt x="0" y="48"/>
                </a:cubicBezTo>
                <a:cubicBezTo>
                  <a:pt x="0" y="22"/>
                  <a:pt x="23" y="0"/>
                  <a:pt x="52" y="0"/>
                </a:cubicBezTo>
                <a:cubicBezTo>
                  <a:pt x="80" y="0"/>
                  <a:pt x="104" y="22"/>
                  <a:pt x="104" y="48"/>
                </a:cubicBezTo>
                <a:cubicBezTo>
                  <a:pt x="104" y="54"/>
                  <a:pt x="102" y="61"/>
                  <a:pt x="100" y="6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36"/>
          <p:cNvSpPr>
            <a:spLocks noEditPoints="1"/>
          </p:cNvSpPr>
          <p:nvPr/>
        </p:nvSpPr>
        <p:spPr bwMode="auto">
          <a:xfrm>
            <a:off x="1874332" y="4154404"/>
            <a:ext cx="289932" cy="268630"/>
          </a:xfrm>
          <a:custGeom>
            <a:avLst/>
            <a:gdLst>
              <a:gd name="T0" fmla="*/ 104 w 104"/>
              <a:gd name="T1" fmla="*/ 30 h 96"/>
              <a:gd name="T2" fmla="*/ 70 w 104"/>
              <a:gd name="T3" fmla="*/ 56 h 96"/>
              <a:gd name="T4" fmla="*/ 64 w 104"/>
              <a:gd name="T5" fmla="*/ 62 h 96"/>
              <a:gd name="T6" fmla="*/ 60 w 104"/>
              <a:gd name="T7" fmla="*/ 72 h 96"/>
              <a:gd name="T8" fmla="*/ 68 w 104"/>
              <a:gd name="T9" fmla="*/ 80 h 96"/>
              <a:gd name="T10" fmla="*/ 80 w 104"/>
              <a:gd name="T11" fmla="*/ 90 h 96"/>
              <a:gd name="T12" fmla="*/ 80 w 104"/>
              <a:gd name="T13" fmla="*/ 94 h 96"/>
              <a:gd name="T14" fmla="*/ 78 w 104"/>
              <a:gd name="T15" fmla="*/ 96 h 96"/>
              <a:gd name="T16" fmla="*/ 26 w 104"/>
              <a:gd name="T17" fmla="*/ 96 h 96"/>
              <a:gd name="T18" fmla="*/ 24 w 104"/>
              <a:gd name="T19" fmla="*/ 94 h 96"/>
              <a:gd name="T20" fmla="*/ 24 w 104"/>
              <a:gd name="T21" fmla="*/ 90 h 96"/>
              <a:gd name="T22" fmla="*/ 36 w 104"/>
              <a:gd name="T23" fmla="*/ 80 h 96"/>
              <a:gd name="T24" fmla="*/ 44 w 104"/>
              <a:gd name="T25" fmla="*/ 72 h 96"/>
              <a:gd name="T26" fmla="*/ 40 w 104"/>
              <a:gd name="T27" fmla="*/ 62 h 96"/>
              <a:gd name="T28" fmla="*/ 34 w 104"/>
              <a:gd name="T29" fmla="*/ 56 h 96"/>
              <a:gd name="T30" fmla="*/ 0 w 104"/>
              <a:gd name="T31" fmla="*/ 30 h 96"/>
              <a:gd name="T32" fmla="*/ 0 w 104"/>
              <a:gd name="T33" fmla="*/ 22 h 96"/>
              <a:gd name="T34" fmla="*/ 6 w 104"/>
              <a:gd name="T35" fmla="*/ 16 h 96"/>
              <a:gd name="T36" fmla="*/ 24 w 104"/>
              <a:gd name="T37" fmla="*/ 16 h 96"/>
              <a:gd name="T38" fmla="*/ 24 w 104"/>
              <a:gd name="T39" fmla="*/ 10 h 96"/>
              <a:gd name="T40" fmla="*/ 34 w 104"/>
              <a:gd name="T41" fmla="*/ 0 h 96"/>
              <a:gd name="T42" fmla="*/ 70 w 104"/>
              <a:gd name="T43" fmla="*/ 0 h 96"/>
              <a:gd name="T44" fmla="*/ 80 w 104"/>
              <a:gd name="T45" fmla="*/ 10 h 96"/>
              <a:gd name="T46" fmla="*/ 80 w 104"/>
              <a:gd name="T47" fmla="*/ 16 h 96"/>
              <a:gd name="T48" fmla="*/ 98 w 104"/>
              <a:gd name="T49" fmla="*/ 16 h 96"/>
              <a:gd name="T50" fmla="*/ 104 w 104"/>
              <a:gd name="T51" fmla="*/ 22 h 96"/>
              <a:gd name="T52" fmla="*/ 104 w 104"/>
              <a:gd name="T53" fmla="*/ 30 h 96"/>
              <a:gd name="T54" fmla="*/ 24 w 104"/>
              <a:gd name="T55" fmla="*/ 24 h 96"/>
              <a:gd name="T56" fmla="*/ 8 w 104"/>
              <a:gd name="T57" fmla="*/ 24 h 96"/>
              <a:gd name="T58" fmla="*/ 8 w 104"/>
              <a:gd name="T59" fmla="*/ 30 h 96"/>
              <a:gd name="T60" fmla="*/ 28 w 104"/>
              <a:gd name="T61" fmla="*/ 47 h 96"/>
              <a:gd name="T62" fmla="*/ 24 w 104"/>
              <a:gd name="T63" fmla="*/ 24 h 96"/>
              <a:gd name="T64" fmla="*/ 96 w 104"/>
              <a:gd name="T65" fmla="*/ 24 h 96"/>
              <a:gd name="T66" fmla="*/ 80 w 104"/>
              <a:gd name="T67" fmla="*/ 24 h 96"/>
              <a:gd name="T68" fmla="*/ 75 w 104"/>
              <a:gd name="T69" fmla="*/ 47 h 96"/>
              <a:gd name="T70" fmla="*/ 96 w 104"/>
              <a:gd name="T71" fmla="*/ 30 h 96"/>
              <a:gd name="T72" fmla="*/ 96 w 104"/>
              <a:gd name="T73"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6">
                <a:moveTo>
                  <a:pt x="104" y="30"/>
                </a:moveTo>
                <a:cubicBezTo>
                  <a:pt x="104" y="42"/>
                  <a:pt x="89" y="55"/>
                  <a:pt x="70" y="56"/>
                </a:cubicBezTo>
                <a:cubicBezTo>
                  <a:pt x="67" y="59"/>
                  <a:pt x="65" y="61"/>
                  <a:pt x="64" y="62"/>
                </a:cubicBezTo>
                <a:cubicBezTo>
                  <a:pt x="61" y="65"/>
                  <a:pt x="60" y="68"/>
                  <a:pt x="60" y="72"/>
                </a:cubicBezTo>
                <a:cubicBezTo>
                  <a:pt x="60" y="76"/>
                  <a:pt x="62" y="80"/>
                  <a:pt x="68" y="80"/>
                </a:cubicBezTo>
                <a:cubicBezTo>
                  <a:pt x="74" y="80"/>
                  <a:pt x="80" y="84"/>
                  <a:pt x="80" y="90"/>
                </a:cubicBezTo>
                <a:cubicBezTo>
                  <a:pt x="80" y="94"/>
                  <a:pt x="80" y="94"/>
                  <a:pt x="80" y="94"/>
                </a:cubicBezTo>
                <a:cubicBezTo>
                  <a:pt x="80" y="95"/>
                  <a:pt x="79" y="96"/>
                  <a:pt x="78" y="96"/>
                </a:cubicBezTo>
                <a:cubicBezTo>
                  <a:pt x="26" y="96"/>
                  <a:pt x="26" y="96"/>
                  <a:pt x="26" y="96"/>
                </a:cubicBezTo>
                <a:cubicBezTo>
                  <a:pt x="25" y="96"/>
                  <a:pt x="24" y="95"/>
                  <a:pt x="24" y="94"/>
                </a:cubicBezTo>
                <a:cubicBezTo>
                  <a:pt x="24" y="90"/>
                  <a:pt x="24" y="90"/>
                  <a:pt x="24" y="90"/>
                </a:cubicBezTo>
                <a:cubicBezTo>
                  <a:pt x="24" y="84"/>
                  <a:pt x="30" y="80"/>
                  <a:pt x="36" y="80"/>
                </a:cubicBezTo>
                <a:cubicBezTo>
                  <a:pt x="42" y="80"/>
                  <a:pt x="44" y="76"/>
                  <a:pt x="44" y="72"/>
                </a:cubicBezTo>
                <a:cubicBezTo>
                  <a:pt x="44" y="68"/>
                  <a:pt x="43" y="65"/>
                  <a:pt x="40" y="62"/>
                </a:cubicBezTo>
                <a:cubicBezTo>
                  <a:pt x="38" y="61"/>
                  <a:pt x="36" y="59"/>
                  <a:pt x="34" y="56"/>
                </a:cubicBezTo>
                <a:cubicBezTo>
                  <a:pt x="14" y="55"/>
                  <a:pt x="0" y="42"/>
                  <a:pt x="0" y="30"/>
                </a:cubicBezTo>
                <a:cubicBezTo>
                  <a:pt x="0" y="22"/>
                  <a:pt x="0" y="22"/>
                  <a:pt x="0" y="22"/>
                </a:cubicBezTo>
                <a:cubicBezTo>
                  <a:pt x="0" y="19"/>
                  <a:pt x="2" y="16"/>
                  <a:pt x="6" y="16"/>
                </a:cubicBezTo>
                <a:cubicBezTo>
                  <a:pt x="24" y="16"/>
                  <a:pt x="24" y="16"/>
                  <a:pt x="24" y="16"/>
                </a:cubicBezTo>
                <a:cubicBezTo>
                  <a:pt x="24" y="10"/>
                  <a:pt x="24" y="10"/>
                  <a:pt x="24" y="10"/>
                </a:cubicBezTo>
                <a:cubicBezTo>
                  <a:pt x="24" y="4"/>
                  <a:pt x="28" y="0"/>
                  <a:pt x="34" y="0"/>
                </a:cubicBezTo>
                <a:cubicBezTo>
                  <a:pt x="70" y="0"/>
                  <a:pt x="70" y="0"/>
                  <a:pt x="70" y="0"/>
                </a:cubicBezTo>
                <a:cubicBezTo>
                  <a:pt x="75" y="0"/>
                  <a:pt x="80" y="4"/>
                  <a:pt x="80" y="10"/>
                </a:cubicBezTo>
                <a:cubicBezTo>
                  <a:pt x="80" y="16"/>
                  <a:pt x="80" y="16"/>
                  <a:pt x="80" y="16"/>
                </a:cubicBezTo>
                <a:cubicBezTo>
                  <a:pt x="98" y="16"/>
                  <a:pt x="98" y="16"/>
                  <a:pt x="98" y="16"/>
                </a:cubicBezTo>
                <a:cubicBezTo>
                  <a:pt x="101" y="16"/>
                  <a:pt x="104" y="19"/>
                  <a:pt x="104" y="22"/>
                </a:cubicBezTo>
                <a:lnTo>
                  <a:pt x="104" y="30"/>
                </a:lnTo>
                <a:close/>
                <a:moveTo>
                  <a:pt x="24" y="24"/>
                </a:moveTo>
                <a:cubicBezTo>
                  <a:pt x="8" y="24"/>
                  <a:pt x="8" y="24"/>
                  <a:pt x="8" y="24"/>
                </a:cubicBezTo>
                <a:cubicBezTo>
                  <a:pt x="8" y="30"/>
                  <a:pt x="8" y="30"/>
                  <a:pt x="8" y="30"/>
                </a:cubicBezTo>
                <a:cubicBezTo>
                  <a:pt x="8" y="36"/>
                  <a:pt x="16" y="44"/>
                  <a:pt x="28" y="47"/>
                </a:cubicBezTo>
                <a:cubicBezTo>
                  <a:pt x="26" y="41"/>
                  <a:pt x="24" y="34"/>
                  <a:pt x="24" y="24"/>
                </a:cubicBezTo>
                <a:close/>
                <a:moveTo>
                  <a:pt x="96" y="24"/>
                </a:moveTo>
                <a:cubicBezTo>
                  <a:pt x="80" y="24"/>
                  <a:pt x="80" y="24"/>
                  <a:pt x="80" y="24"/>
                </a:cubicBezTo>
                <a:cubicBezTo>
                  <a:pt x="80" y="34"/>
                  <a:pt x="78" y="41"/>
                  <a:pt x="75" y="47"/>
                </a:cubicBezTo>
                <a:cubicBezTo>
                  <a:pt x="87" y="44"/>
                  <a:pt x="96" y="36"/>
                  <a:pt x="96" y="30"/>
                </a:cubicBezTo>
                <a:lnTo>
                  <a:pt x="9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5"/>
          <p:cNvSpPr>
            <a:spLocks noEditPoints="1"/>
          </p:cNvSpPr>
          <p:nvPr/>
        </p:nvSpPr>
        <p:spPr bwMode="auto">
          <a:xfrm>
            <a:off x="10027144" y="1174217"/>
            <a:ext cx="291116" cy="280466"/>
          </a:xfrm>
          <a:custGeom>
            <a:avLst/>
            <a:gdLst>
              <a:gd name="T0" fmla="*/ 102 w 104"/>
              <a:gd name="T1" fmla="*/ 52 h 100"/>
              <a:gd name="T2" fmla="*/ 101 w 104"/>
              <a:gd name="T3" fmla="*/ 51 h 100"/>
              <a:gd name="T4" fmla="*/ 89 w 104"/>
              <a:gd name="T5" fmla="*/ 45 h 100"/>
              <a:gd name="T6" fmla="*/ 74 w 104"/>
              <a:gd name="T7" fmla="*/ 54 h 100"/>
              <a:gd name="T8" fmla="*/ 72 w 104"/>
              <a:gd name="T9" fmla="*/ 57 h 100"/>
              <a:gd name="T10" fmla="*/ 71 w 104"/>
              <a:gd name="T11" fmla="*/ 58 h 100"/>
              <a:gd name="T12" fmla="*/ 69 w 104"/>
              <a:gd name="T13" fmla="*/ 57 h 100"/>
              <a:gd name="T14" fmla="*/ 67 w 104"/>
              <a:gd name="T15" fmla="*/ 54 h 100"/>
              <a:gd name="T16" fmla="*/ 52 w 104"/>
              <a:gd name="T17" fmla="*/ 45 h 100"/>
              <a:gd name="T18" fmla="*/ 38 w 104"/>
              <a:gd name="T19" fmla="*/ 54 h 100"/>
              <a:gd name="T20" fmla="*/ 36 w 104"/>
              <a:gd name="T21" fmla="*/ 57 h 100"/>
              <a:gd name="T22" fmla="*/ 34 w 104"/>
              <a:gd name="T23" fmla="*/ 58 h 100"/>
              <a:gd name="T24" fmla="*/ 32 w 104"/>
              <a:gd name="T25" fmla="*/ 57 h 100"/>
              <a:gd name="T26" fmla="*/ 30 w 104"/>
              <a:gd name="T27" fmla="*/ 54 h 100"/>
              <a:gd name="T28" fmla="*/ 16 w 104"/>
              <a:gd name="T29" fmla="*/ 45 h 100"/>
              <a:gd name="T30" fmla="*/ 4 w 104"/>
              <a:gd name="T31" fmla="*/ 51 h 100"/>
              <a:gd name="T32" fmla="*/ 2 w 104"/>
              <a:gd name="T33" fmla="*/ 52 h 100"/>
              <a:gd name="T34" fmla="*/ 0 w 104"/>
              <a:gd name="T35" fmla="*/ 50 h 100"/>
              <a:gd name="T36" fmla="*/ 0 w 104"/>
              <a:gd name="T37" fmla="*/ 49 h 100"/>
              <a:gd name="T38" fmla="*/ 52 w 104"/>
              <a:gd name="T39" fmla="*/ 12 h 100"/>
              <a:gd name="T40" fmla="*/ 104 w 104"/>
              <a:gd name="T41" fmla="*/ 49 h 100"/>
              <a:gd name="T42" fmla="*/ 104 w 104"/>
              <a:gd name="T43" fmla="*/ 50 h 100"/>
              <a:gd name="T44" fmla="*/ 102 w 104"/>
              <a:gd name="T45" fmla="*/ 52 h 100"/>
              <a:gd name="T46" fmla="*/ 56 w 104"/>
              <a:gd name="T47" fmla="*/ 84 h 100"/>
              <a:gd name="T48" fmla="*/ 40 w 104"/>
              <a:gd name="T49" fmla="*/ 100 h 100"/>
              <a:gd name="T50" fmla="*/ 24 w 104"/>
              <a:gd name="T51" fmla="*/ 84 h 100"/>
              <a:gd name="T52" fmla="*/ 28 w 104"/>
              <a:gd name="T53" fmla="*/ 80 h 100"/>
              <a:gd name="T54" fmla="*/ 32 w 104"/>
              <a:gd name="T55" fmla="*/ 84 h 100"/>
              <a:gd name="T56" fmla="*/ 40 w 104"/>
              <a:gd name="T57" fmla="*/ 92 h 100"/>
              <a:gd name="T58" fmla="*/ 48 w 104"/>
              <a:gd name="T59" fmla="*/ 84 h 100"/>
              <a:gd name="T60" fmla="*/ 48 w 104"/>
              <a:gd name="T61" fmla="*/ 48 h 100"/>
              <a:gd name="T62" fmla="*/ 52 w 104"/>
              <a:gd name="T63" fmla="*/ 47 h 100"/>
              <a:gd name="T64" fmla="*/ 56 w 104"/>
              <a:gd name="T65" fmla="*/ 48 h 100"/>
              <a:gd name="T66" fmla="*/ 56 w 104"/>
              <a:gd name="T67" fmla="*/ 84 h 100"/>
              <a:gd name="T68" fmla="*/ 56 w 104"/>
              <a:gd name="T69" fmla="*/ 10 h 100"/>
              <a:gd name="T70" fmla="*/ 52 w 104"/>
              <a:gd name="T71" fmla="*/ 10 h 100"/>
              <a:gd name="T72" fmla="*/ 48 w 104"/>
              <a:gd name="T73" fmla="*/ 10 h 100"/>
              <a:gd name="T74" fmla="*/ 48 w 104"/>
              <a:gd name="T75" fmla="*/ 4 h 100"/>
              <a:gd name="T76" fmla="*/ 52 w 104"/>
              <a:gd name="T77" fmla="*/ 0 h 100"/>
              <a:gd name="T78" fmla="*/ 56 w 104"/>
              <a:gd name="T79" fmla="*/ 4 h 100"/>
              <a:gd name="T80" fmla="*/ 56 w 104"/>
              <a:gd name="T81" fmla="*/ 1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4" h="100">
                <a:moveTo>
                  <a:pt x="102" y="52"/>
                </a:moveTo>
                <a:cubicBezTo>
                  <a:pt x="102" y="52"/>
                  <a:pt x="101" y="51"/>
                  <a:pt x="101" y="51"/>
                </a:cubicBezTo>
                <a:cubicBezTo>
                  <a:pt x="97" y="48"/>
                  <a:pt x="94" y="45"/>
                  <a:pt x="89" y="45"/>
                </a:cubicBezTo>
                <a:cubicBezTo>
                  <a:pt x="83" y="45"/>
                  <a:pt x="78" y="49"/>
                  <a:pt x="74" y="54"/>
                </a:cubicBezTo>
                <a:cubicBezTo>
                  <a:pt x="74" y="55"/>
                  <a:pt x="73" y="56"/>
                  <a:pt x="72" y="57"/>
                </a:cubicBezTo>
                <a:cubicBezTo>
                  <a:pt x="72" y="58"/>
                  <a:pt x="71" y="58"/>
                  <a:pt x="71" y="58"/>
                </a:cubicBezTo>
                <a:cubicBezTo>
                  <a:pt x="70" y="58"/>
                  <a:pt x="69" y="58"/>
                  <a:pt x="69" y="57"/>
                </a:cubicBezTo>
                <a:cubicBezTo>
                  <a:pt x="68" y="56"/>
                  <a:pt x="67" y="55"/>
                  <a:pt x="67" y="54"/>
                </a:cubicBezTo>
                <a:cubicBezTo>
                  <a:pt x="63" y="49"/>
                  <a:pt x="58" y="45"/>
                  <a:pt x="52" y="45"/>
                </a:cubicBezTo>
                <a:cubicBezTo>
                  <a:pt x="46" y="45"/>
                  <a:pt x="41" y="49"/>
                  <a:pt x="38" y="54"/>
                </a:cubicBezTo>
                <a:cubicBezTo>
                  <a:pt x="37" y="55"/>
                  <a:pt x="37" y="56"/>
                  <a:pt x="36" y="57"/>
                </a:cubicBezTo>
                <a:cubicBezTo>
                  <a:pt x="36" y="58"/>
                  <a:pt x="35" y="58"/>
                  <a:pt x="34" y="58"/>
                </a:cubicBezTo>
                <a:cubicBezTo>
                  <a:pt x="33" y="58"/>
                  <a:pt x="33" y="58"/>
                  <a:pt x="32" y="57"/>
                </a:cubicBezTo>
                <a:cubicBezTo>
                  <a:pt x="32" y="56"/>
                  <a:pt x="31" y="55"/>
                  <a:pt x="30" y="54"/>
                </a:cubicBezTo>
                <a:cubicBezTo>
                  <a:pt x="27" y="49"/>
                  <a:pt x="22" y="45"/>
                  <a:pt x="16" y="45"/>
                </a:cubicBezTo>
                <a:cubicBezTo>
                  <a:pt x="11" y="45"/>
                  <a:pt x="7" y="48"/>
                  <a:pt x="4" y="51"/>
                </a:cubicBezTo>
                <a:cubicBezTo>
                  <a:pt x="3" y="51"/>
                  <a:pt x="3" y="52"/>
                  <a:pt x="2" y="52"/>
                </a:cubicBezTo>
                <a:cubicBezTo>
                  <a:pt x="1" y="52"/>
                  <a:pt x="0" y="51"/>
                  <a:pt x="0" y="50"/>
                </a:cubicBezTo>
                <a:cubicBezTo>
                  <a:pt x="0" y="49"/>
                  <a:pt x="0" y="49"/>
                  <a:pt x="0" y="49"/>
                </a:cubicBezTo>
                <a:cubicBezTo>
                  <a:pt x="6" y="26"/>
                  <a:pt x="29" y="12"/>
                  <a:pt x="52" y="12"/>
                </a:cubicBezTo>
                <a:cubicBezTo>
                  <a:pt x="76" y="12"/>
                  <a:pt x="99" y="26"/>
                  <a:pt x="104" y="49"/>
                </a:cubicBezTo>
                <a:cubicBezTo>
                  <a:pt x="104" y="49"/>
                  <a:pt x="104" y="49"/>
                  <a:pt x="104" y="50"/>
                </a:cubicBezTo>
                <a:cubicBezTo>
                  <a:pt x="104" y="51"/>
                  <a:pt x="103" y="52"/>
                  <a:pt x="102" y="52"/>
                </a:cubicBezTo>
                <a:close/>
                <a:moveTo>
                  <a:pt x="56" y="84"/>
                </a:moveTo>
                <a:cubicBezTo>
                  <a:pt x="56" y="93"/>
                  <a:pt x="49" y="100"/>
                  <a:pt x="40" y="100"/>
                </a:cubicBezTo>
                <a:cubicBezTo>
                  <a:pt x="32" y="100"/>
                  <a:pt x="24" y="93"/>
                  <a:pt x="24" y="84"/>
                </a:cubicBezTo>
                <a:cubicBezTo>
                  <a:pt x="24" y="82"/>
                  <a:pt x="26" y="80"/>
                  <a:pt x="28" y="80"/>
                </a:cubicBezTo>
                <a:cubicBezTo>
                  <a:pt x="31" y="80"/>
                  <a:pt x="32" y="82"/>
                  <a:pt x="32" y="84"/>
                </a:cubicBezTo>
                <a:cubicBezTo>
                  <a:pt x="32" y="88"/>
                  <a:pt x="36" y="92"/>
                  <a:pt x="40" y="92"/>
                </a:cubicBezTo>
                <a:cubicBezTo>
                  <a:pt x="45" y="92"/>
                  <a:pt x="48" y="88"/>
                  <a:pt x="48" y="84"/>
                </a:cubicBezTo>
                <a:cubicBezTo>
                  <a:pt x="48" y="48"/>
                  <a:pt x="48" y="48"/>
                  <a:pt x="48" y="48"/>
                </a:cubicBezTo>
                <a:cubicBezTo>
                  <a:pt x="50" y="48"/>
                  <a:pt x="51" y="47"/>
                  <a:pt x="52" y="47"/>
                </a:cubicBezTo>
                <a:cubicBezTo>
                  <a:pt x="54" y="47"/>
                  <a:pt x="55" y="48"/>
                  <a:pt x="56" y="48"/>
                </a:cubicBezTo>
                <a:lnTo>
                  <a:pt x="56" y="84"/>
                </a:lnTo>
                <a:close/>
                <a:moveTo>
                  <a:pt x="56" y="10"/>
                </a:moveTo>
                <a:cubicBezTo>
                  <a:pt x="55" y="10"/>
                  <a:pt x="54" y="10"/>
                  <a:pt x="52" y="10"/>
                </a:cubicBezTo>
                <a:cubicBezTo>
                  <a:pt x="51" y="10"/>
                  <a:pt x="50" y="10"/>
                  <a:pt x="48" y="10"/>
                </a:cubicBezTo>
                <a:cubicBezTo>
                  <a:pt x="48" y="4"/>
                  <a:pt x="48" y="4"/>
                  <a:pt x="48" y="4"/>
                </a:cubicBezTo>
                <a:cubicBezTo>
                  <a:pt x="48" y="2"/>
                  <a:pt x="50" y="0"/>
                  <a:pt x="52" y="0"/>
                </a:cubicBezTo>
                <a:cubicBezTo>
                  <a:pt x="55" y="0"/>
                  <a:pt x="56" y="2"/>
                  <a:pt x="56" y="4"/>
                </a:cubicBezTo>
                <a:lnTo>
                  <a:pt x="56" y="1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p:nvGrpSpPr>
        <p:grpSpPr>
          <a:xfrm>
            <a:off x="3185930" y="4745942"/>
            <a:ext cx="5437073" cy="1328182"/>
            <a:chOff x="3945184" y="5035884"/>
            <a:chExt cx="4311650" cy="1328182"/>
          </a:xfrm>
        </p:grpSpPr>
        <p:sp>
          <p:nvSpPr>
            <p:cNvPr id="30" name="TextBox 29"/>
            <p:cNvSpPr txBox="1"/>
            <p:nvPr/>
          </p:nvSpPr>
          <p:spPr>
            <a:xfrm rot="10800000" flipV="1">
              <a:off x="3945184" y="5035884"/>
              <a:ext cx="4311650" cy="1200329"/>
            </a:xfrm>
            <a:prstGeom prst="rect">
              <a:avLst/>
            </a:prstGeom>
            <a:noFill/>
          </p:spPr>
          <p:txBody>
            <a:bodyPr wrap="square" rtlCol="0">
              <a:spAutoFit/>
            </a:bodyPr>
            <a:lstStyle/>
            <a:p>
              <a:pPr algn="ctr"/>
              <a:r>
                <a:rPr lang="en-US" sz="2400" dirty="0">
                  <a:latin typeface="+mj-lt"/>
                </a:rPr>
                <a:t>PHASE 4: CONTINUOUS SUPPLY CHAIN OPTIMIZATION THROUGH LIVE DATABASES</a:t>
              </a:r>
            </a:p>
          </p:txBody>
        </p:sp>
        <p:cxnSp>
          <p:nvCxnSpPr>
            <p:cNvPr id="32" name="Straight Connector 31"/>
            <p:cNvCxnSpPr/>
            <p:nvPr/>
          </p:nvCxnSpPr>
          <p:spPr>
            <a:xfrm>
              <a:off x="4348861" y="6364066"/>
              <a:ext cx="3695701"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4943473" y="6364066"/>
              <a:ext cx="2305052" cy="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3" name="Picture Placeholder 2">
            <a:extLst>
              <a:ext uri="{FF2B5EF4-FFF2-40B4-BE49-F238E27FC236}">
                <a16:creationId xmlns:a16="http://schemas.microsoft.com/office/drawing/2014/main" id="{94F79FC4-9D9D-9345-A987-C41719D90088}"/>
              </a:ext>
            </a:extLst>
          </p:cNvPr>
          <p:cNvPicPr>
            <a:picLocks noGrp="1" noChangeAspect="1"/>
          </p:cNvPicPr>
          <p:nvPr>
            <p:ph type="pic" sz="quarter" idx="10"/>
          </p:nvPr>
        </p:nvPicPr>
        <p:blipFill>
          <a:blip r:embed="rId3"/>
          <a:srcRect l="30494" r="30494"/>
          <a:stretch>
            <a:fillRect/>
          </a:stretch>
        </p:blipFill>
        <p:spPr>
          <a:xfrm>
            <a:off x="4225752" y="0"/>
            <a:ext cx="3357430" cy="4661511"/>
          </a:xfrm>
          <a:prstGeom prst="rect">
            <a:avLst/>
          </a:prstGeom>
        </p:spPr>
      </p:pic>
    </p:spTree>
    <p:extLst>
      <p:ext uri="{BB962C8B-B14F-4D97-AF65-F5344CB8AC3E}">
        <p14:creationId xmlns:p14="http://schemas.microsoft.com/office/powerpoint/2010/main" val="1026252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Group 68"/>
          <p:cNvGrpSpPr/>
          <p:nvPr/>
        </p:nvGrpSpPr>
        <p:grpSpPr>
          <a:xfrm>
            <a:off x="4722197" y="2408438"/>
            <a:ext cx="6570011" cy="3323650"/>
            <a:chOff x="5017923" y="3106938"/>
            <a:chExt cx="6570011" cy="3323650"/>
          </a:xfrm>
        </p:grpSpPr>
        <p:sp>
          <p:nvSpPr>
            <p:cNvPr id="40" name="TextBox 39"/>
            <p:cNvSpPr txBox="1"/>
            <p:nvPr/>
          </p:nvSpPr>
          <p:spPr>
            <a:xfrm flipH="1">
              <a:off x="5806887" y="3229665"/>
              <a:ext cx="2025843" cy="1447832"/>
            </a:xfrm>
            <a:prstGeom prst="rect">
              <a:avLst/>
            </a:prstGeom>
            <a:noFill/>
          </p:spPr>
          <p:txBody>
            <a:bodyPr wrap="square" rtlCol="0">
              <a:spAutoFit/>
            </a:bodyPr>
            <a:lstStyle/>
            <a:p>
              <a:pPr>
                <a:lnSpc>
                  <a:spcPct val="150000"/>
                </a:lnSpc>
              </a:pPr>
              <a:r>
                <a:rPr lang="en-US" sz="1200" dirty="0">
                  <a:solidFill>
                    <a:schemeClr val="tx1">
                      <a:lumMod val="50000"/>
                      <a:lumOff val="50000"/>
                    </a:schemeClr>
                  </a:solidFill>
                </a:rPr>
                <a:t>Measuring connections and characteristics of stores, BART stations and alternative delivery systems</a:t>
              </a:r>
            </a:p>
          </p:txBody>
        </p:sp>
        <p:sp>
          <p:nvSpPr>
            <p:cNvPr id="36" name="TextBox 35"/>
            <p:cNvSpPr txBox="1"/>
            <p:nvPr/>
          </p:nvSpPr>
          <p:spPr>
            <a:xfrm flipH="1">
              <a:off x="5806887" y="5259755"/>
              <a:ext cx="2025842" cy="1170833"/>
            </a:xfrm>
            <a:prstGeom prst="rect">
              <a:avLst/>
            </a:prstGeom>
            <a:noFill/>
          </p:spPr>
          <p:txBody>
            <a:bodyPr wrap="square" rtlCol="0">
              <a:spAutoFit/>
            </a:bodyPr>
            <a:lstStyle/>
            <a:p>
              <a:pPr>
                <a:lnSpc>
                  <a:spcPct val="150000"/>
                </a:lnSpc>
              </a:pPr>
              <a:r>
                <a:rPr lang="en-US" sz="1200" dirty="0">
                  <a:solidFill>
                    <a:schemeClr val="tx1">
                      <a:lumMod val="50000"/>
                      <a:lumOff val="50000"/>
                    </a:schemeClr>
                  </a:solidFill>
                </a:rPr>
                <a:t>Analytical dashboards to drive business viewpoints, capital allocation, and mix shifts</a:t>
              </a:r>
            </a:p>
          </p:txBody>
        </p:sp>
        <p:sp>
          <p:nvSpPr>
            <p:cNvPr id="53" name="TextBox 52"/>
            <p:cNvSpPr txBox="1"/>
            <p:nvPr/>
          </p:nvSpPr>
          <p:spPr>
            <a:xfrm flipH="1">
              <a:off x="9549861" y="3229665"/>
              <a:ext cx="2038073" cy="893834"/>
            </a:xfrm>
            <a:prstGeom prst="rect">
              <a:avLst/>
            </a:prstGeom>
            <a:noFill/>
          </p:spPr>
          <p:txBody>
            <a:bodyPr wrap="square" rtlCol="0">
              <a:spAutoFit/>
            </a:bodyPr>
            <a:lstStyle/>
            <a:p>
              <a:pPr>
                <a:lnSpc>
                  <a:spcPct val="150000"/>
                </a:lnSpc>
              </a:pPr>
              <a:r>
                <a:rPr lang="en-US" sz="1200" dirty="0">
                  <a:solidFill>
                    <a:schemeClr val="tx1">
                      <a:lumMod val="50000"/>
                      <a:lumOff val="50000"/>
                    </a:schemeClr>
                  </a:solidFill>
                </a:rPr>
                <a:t>Highly normalized transactional database for all operations.</a:t>
              </a:r>
            </a:p>
          </p:txBody>
        </p:sp>
        <p:sp>
          <p:nvSpPr>
            <p:cNvPr id="47" name="TextBox 46"/>
            <p:cNvSpPr txBox="1"/>
            <p:nvPr/>
          </p:nvSpPr>
          <p:spPr>
            <a:xfrm flipH="1">
              <a:off x="9549861" y="5259755"/>
              <a:ext cx="2038072" cy="893834"/>
            </a:xfrm>
            <a:prstGeom prst="rect">
              <a:avLst/>
            </a:prstGeom>
            <a:noFill/>
          </p:spPr>
          <p:txBody>
            <a:bodyPr wrap="square" rtlCol="0">
              <a:spAutoFit/>
            </a:bodyPr>
            <a:lstStyle/>
            <a:p>
              <a:pPr>
                <a:lnSpc>
                  <a:spcPct val="150000"/>
                </a:lnSpc>
              </a:pPr>
              <a:r>
                <a:rPr lang="en-US" sz="1200" dirty="0">
                  <a:solidFill>
                    <a:schemeClr val="tx1">
                      <a:lumMod val="50000"/>
                      <a:lumOff val="50000"/>
                    </a:schemeClr>
                  </a:solidFill>
                </a:rPr>
                <a:t>Real time date based on inventory, wait times, and sales</a:t>
              </a:r>
            </a:p>
          </p:txBody>
        </p:sp>
        <p:sp>
          <p:nvSpPr>
            <p:cNvPr id="55" name="Freeform 74"/>
            <p:cNvSpPr>
              <a:spLocks noEditPoints="1"/>
            </p:cNvSpPr>
            <p:nvPr/>
          </p:nvSpPr>
          <p:spPr bwMode="auto">
            <a:xfrm>
              <a:off x="5017923" y="3106938"/>
              <a:ext cx="262780" cy="208904"/>
            </a:xfrm>
            <a:custGeom>
              <a:avLst/>
              <a:gdLst>
                <a:gd name="T0" fmla="*/ 97 w 101"/>
                <a:gd name="T1" fmla="*/ 47 h 80"/>
                <a:gd name="T2" fmla="*/ 95 w 101"/>
                <a:gd name="T3" fmla="*/ 47 h 80"/>
                <a:gd name="T4" fmla="*/ 95 w 101"/>
                <a:gd name="T5" fmla="*/ 47 h 80"/>
                <a:gd name="T6" fmla="*/ 94 w 101"/>
                <a:gd name="T7" fmla="*/ 47 h 80"/>
                <a:gd name="T8" fmla="*/ 51 w 101"/>
                <a:gd name="T9" fmla="*/ 11 h 80"/>
                <a:gd name="T10" fmla="*/ 7 w 101"/>
                <a:gd name="T11" fmla="*/ 47 h 80"/>
                <a:gd name="T12" fmla="*/ 6 w 101"/>
                <a:gd name="T13" fmla="*/ 47 h 80"/>
                <a:gd name="T14" fmla="*/ 5 w 101"/>
                <a:gd name="T15" fmla="*/ 47 h 80"/>
                <a:gd name="T16" fmla="*/ 1 w 101"/>
                <a:gd name="T17" fmla="*/ 42 h 80"/>
                <a:gd name="T18" fmla="*/ 1 w 101"/>
                <a:gd name="T19" fmla="*/ 39 h 80"/>
                <a:gd name="T20" fmla="*/ 46 w 101"/>
                <a:gd name="T21" fmla="*/ 2 h 80"/>
                <a:gd name="T22" fmla="*/ 55 w 101"/>
                <a:gd name="T23" fmla="*/ 2 h 80"/>
                <a:gd name="T24" fmla="*/ 71 w 101"/>
                <a:gd name="T25" fmla="*/ 15 h 80"/>
                <a:gd name="T26" fmla="*/ 71 w 101"/>
                <a:gd name="T27" fmla="*/ 2 h 80"/>
                <a:gd name="T28" fmla="*/ 73 w 101"/>
                <a:gd name="T29" fmla="*/ 0 h 80"/>
                <a:gd name="T30" fmla="*/ 85 w 101"/>
                <a:gd name="T31" fmla="*/ 0 h 80"/>
                <a:gd name="T32" fmla="*/ 87 w 101"/>
                <a:gd name="T33" fmla="*/ 2 h 80"/>
                <a:gd name="T34" fmla="*/ 87 w 101"/>
                <a:gd name="T35" fmla="*/ 28 h 80"/>
                <a:gd name="T36" fmla="*/ 100 w 101"/>
                <a:gd name="T37" fmla="*/ 39 h 80"/>
                <a:gd name="T38" fmla="*/ 100 w 101"/>
                <a:gd name="T39" fmla="*/ 42 h 80"/>
                <a:gd name="T40" fmla="*/ 97 w 101"/>
                <a:gd name="T41" fmla="*/ 47 h 80"/>
                <a:gd name="T42" fmla="*/ 87 w 101"/>
                <a:gd name="T43" fmla="*/ 76 h 80"/>
                <a:gd name="T44" fmla="*/ 83 w 101"/>
                <a:gd name="T45" fmla="*/ 80 h 80"/>
                <a:gd name="T46" fmla="*/ 59 w 101"/>
                <a:gd name="T47" fmla="*/ 80 h 80"/>
                <a:gd name="T48" fmla="*/ 59 w 101"/>
                <a:gd name="T49" fmla="*/ 56 h 80"/>
                <a:gd name="T50" fmla="*/ 43 w 101"/>
                <a:gd name="T51" fmla="*/ 56 h 80"/>
                <a:gd name="T52" fmla="*/ 43 w 101"/>
                <a:gd name="T53" fmla="*/ 80 h 80"/>
                <a:gd name="T54" fmla="*/ 19 w 101"/>
                <a:gd name="T55" fmla="*/ 80 h 80"/>
                <a:gd name="T56" fmla="*/ 15 w 101"/>
                <a:gd name="T57" fmla="*/ 76 h 80"/>
                <a:gd name="T58" fmla="*/ 15 w 101"/>
                <a:gd name="T59" fmla="*/ 46 h 80"/>
                <a:gd name="T60" fmla="*/ 15 w 101"/>
                <a:gd name="T61" fmla="*/ 46 h 80"/>
                <a:gd name="T62" fmla="*/ 51 w 101"/>
                <a:gd name="T63" fmla="*/ 16 h 80"/>
                <a:gd name="T64" fmla="*/ 86 w 101"/>
                <a:gd name="T65" fmla="*/ 46 h 80"/>
                <a:gd name="T66" fmla="*/ 87 w 101"/>
                <a:gd name="T67" fmla="*/ 46 h 80"/>
                <a:gd name="T68" fmla="*/ 87 w 101"/>
                <a:gd name="T69" fmla="*/ 7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1" h="80">
                  <a:moveTo>
                    <a:pt x="97" y="47"/>
                  </a:moveTo>
                  <a:cubicBezTo>
                    <a:pt x="96" y="47"/>
                    <a:pt x="96" y="47"/>
                    <a:pt x="95" y="47"/>
                  </a:cubicBezTo>
                  <a:cubicBezTo>
                    <a:pt x="95" y="47"/>
                    <a:pt x="95" y="47"/>
                    <a:pt x="95" y="47"/>
                  </a:cubicBezTo>
                  <a:cubicBezTo>
                    <a:pt x="95" y="47"/>
                    <a:pt x="94" y="47"/>
                    <a:pt x="94" y="47"/>
                  </a:cubicBezTo>
                  <a:cubicBezTo>
                    <a:pt x="51" y="11"/>
                    <a:pt x="51" y="11"/>
                    <a:pt x="51" y="11"/>
                  </a:cubicBezTo>
                  <a:cubicBezTo>
                    <a:pt x="7" y="47"/>
                    <a:pt x="7" y="47"/>
                    <a:pt x="7" y="47"/>
                  </a:cubicBezTo>
                  <a:cubicBezTo>
                    <a:pt x="7" y="47"/>
                    <a:pt x="6" y="47"/>
                    <a:pt x="6" y="47"/>
                  </a:cubicBezTo>
                  <a:cubicBezTo>
                    <a:pt x="5" y="47"/>
                    <a:pt x="5" y="47"/>
                    <a:pt x="5" y="47"/>
                  </a:cubicBezTo>
                  <a:cubicBezTo>
                    <a:pt x="1" y="42"/>
                    <a:pt x="1" y="42"/>
                    <a:pt x="1" y="42"/>
                  </a:cubicBezTo>
                  <a:cubicBezTo>
                    <a:pt x="0" y="41"/>
                    <a:pt x="0" y="40"/>
                    <a:pt x="1" y="39"/>
                  </a:cubicBezTo>
                  <a:cubicBezTo>
                    <a:pt x="46" y="2"/>
                    <a:pt x="46" y="2"/>
                    <a:pt x="46" y="2"/>
                  </a:cubicBezTo>
                  <a:cubicBezTo>
                    <a:pt x="48" y="0"/>
                    <a:pt x="53" y="0"/>
                    <a:pt x="55" y="2"/>
                  </a:cubicBezTo>
                  <a:cubicBezTo>
                    <a:pt x="71" y="15"/>
                    <a:pt x="71" y="15"/>
                    <a:pt x="71" y="15"/>
                  </a:cubicBezTo>
                  <a:cubicBezTo>
                    <a:pt x="71" y="2"/>
                    <a:pt x="71" y="2"/>
                    <a:pt x="71" y="2"/>
                  </a:cubicBezTo>
                  <a:cubicBezTo>
                    <a:pt x="71" y="1"/>
                    <a:pt x="71" y="0"/>
                    <a:pt x="73" y="0"/>
                  </a:cubicBezTo>
                  <a:cubicBezTo>
                    <a:pt x="85" y="0"/>
                    <a:pt x="85" y="0"/>
                    <a:pt x="85" y="0"/>
                  </a:cubicBezTo>
                  <a:cubicBezTo>
                    <a:pt x="86" y="0"/>
                    <a:pt x="87" y="1"/>
                    <a:pt x="87" y="2"/>
                  </a:cubicBezTo>
                  <a:cubicBezTo>
                    <a:pt x="87" y="28"/>
                    <a:pt x="87" y="28"/>
                    <a:pt x="87" y="28"/>
                  </a:cubicBezTo>
                  <a:cubicBezTo>
                    <a:pt x="100" y="39"/>
                    <a:pt x="100" y="39"/>
                    <a:pt x="100" y="39"/>
                  </a:cubicBezTo>
                  <a:cubicBezTo>
                    <a:pt x="101" y="40"/>
                    <a:pt x="101" y="41"/>
                    <a:pt x="100" y="42"/>
                  </a:cubicBezTo>
                  <a:lnTo>
                    <a:pt x="97" y="47"/>
                  </a:lnTo>
                  <a:close/>
                  <a:moveTo>
                    <a:pt x="87" y="76"/>
                  </a:moveTo>
                  <a:cubicBezTo>
                    <a:pt x="87" y="79"/>
                    <a:pt x="85" y="80"/>
                    <a:pt x="83" y="80"/>
                  </a:cubicBezTo>
                  <a:cubicBezTo>
                    <a:pt x="59" y="80"/>
                    <a:pt x="59" y="80"/>
                    <a:pt x="59" y="80"/>
                  </a:cubicBezTo>
                  <a:cubicBezTo>
                    <a:pt x="59" y="56"/>
                    <a:pt x="59" y="56"/>
                    <a:pt x="59" y="56"/>
                  </a:cubicBezTo>
                  <a:cubicBezTo>
                    <a:pt x="43" y="56"/>
                    <a:pt x="43" y="56"/>
                    <a:pt x="43" y="56"/>
                  </a:cubicBezTo>
                  <a:cubicBezTo>
                    <a:pt x="43" y="80"/>
                    <a:pt x="43" y="80"/>
                    <a:pt x="43" y="80"/>
                  </a:cubicBezTo>
                  <a:cubicBezTo>
                    <a:pt x="19" y="80"/>
                    <a:pt x="19" y="80"/>
                    <a:pt x="19" y="80"/>
                  </a:cubicBezTo>
                  <a:cubicBezTo>
                    <a:pt x="16" y="80"/>
                    <a:pt x="15" y="79"/>
                    <a:pt x="15" y="76"/>
                  </a:cubicBezTo>
                  <a:cubicBezTo>
                    <a:pt x="15" y="46"/>
                    <a:pt x="15" y="46"/>
                    <a:pt x="15" y="46"/>
                  </a:cubicBezTo>
                  <a:cubicBezTo>
                    <a:pt x="15" y="46"/>
                    <a:pt x="15" y="46"/>
                    <a:pt x="15" y="46"/>
                  </a:cubicBezTo>
                  <a:cubicBezTo>
                    <a:pt x="51" y="16"/>
                    <a:pt x="51" y="16"/>
                    <a:pt x="51" y="16"/>
                  </a:cubicBezTo>
                  <a:cubicBezTo>
                    <a:pt x="86" y="46"/>
                    <a:pt x="86" y="46"/>
                    <a:pt x="86" y="46"/>
                  </a:cubicBezTo>
                  <a:cubicBezTo>
                    <a:pt x="87" y="46"/>
                    <a:pt x="87" y="46"/>
                    <a:pt x="87" y="46"/>
                  </a:cubicBezTo>
                  <a:lnTo>
                    <a:pt x="87" y="7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36"/>
            <p:cNvSpPr>
              <a:spLocks noEditPoints="1"/>
            </p:cNvSpPr>
            <p:nvPr/>
          </p:nvSpPr>
          <p:spPr bwMode="auto">
            <a:xfrm>
              <a:off x="8772489" y="5128032"/>
              <a:ext cx="244888" cy="226896"/>
            </a:xfrm>
            <a:custGeom>
              <a:avLst/>
              <a:gdLst>
                <a:gd name="T0" fmla="*/ 104 w 104"/>
                <a:gd name="T1" fmla="*/ 30 h 96"/>
                <a:gd name="T2" fmla="*/ 70 w 104"/>
                <a:gd name="T3" fmla="*/ 56 h 96"/>
                <a:gd name="T4" fmla="*/ 64 w 104"/>
                <a:gd name="T5" fmla="*/ 62 h 96"/>
                <a:gd name="T6" fmla="*/ 60 w 104"/>
                <a:gd name="T7" fmla="*/ 72 h 96"/>
                <a:gd name="T8" fmla="*/ 68 w 104"/>
                <a:gd name="T9" fmla="*/ 80 h 96"/>
                <a:gd name="T10" fmla="*/ 80 w 104"/>
                <a:gd name="T11" fmla="*/ 90 h 96"/>
                <a:gd name="T12" fmla="*/ 80 w 104"/>
                <a:gd name="T13" fmla="*/ 94 h 96"/>
                <a:gd name="T14" fmla="*/ 78 w 104"/>
                <a:gd name="T15" fmla="*/ 96 h 96"/>
                <a:gd name="T16" fmla="*/ 26 w 104"/>
                <a:gd name="T17" fmla="*/ 96 h 96"/>
                <a:gd name="T18" fmla="*/ 24 w 104"/>
                <a:gd name="T19" fmla="*/ 94 h 96"/>
                <a:gd name="T20" fmla="*/ 24 w 104"/>
                <a:gd name="T21" fmla="*/ 90 h 96"/>
                <a:gd name="T22" fmla="*/ 36 w 104"/>
                <a:gd name="T23" fmla="*/ 80 h 96"/>
                <a:gd name="T24" fmla="*/ 44 w 104"/>
                <a:gd name="T25" fmla="*/ 72 h 96"/>
                <a:gd name="T26" fmla="*/ 40 w 104"/>
                <a:gd name="T27" fmla="*/ 62 h 96"/>
                <a:gd name="T28" fmla="*/ 34 w 104"/>
                <a:gd name="T29" fmla="*/ 56 h 96"/>
                <a:gd name="T30" fmla="*/ 0 w 104"/>
                <a:gd name="T31" fmla="*/ 30 h 96"/>
                <a:gd name="T32" fmla="*/ 0 w 104"/>
                <a:gd name="T33" fmla="*/ 22 h 96"/>
                <a:gd name="T34" fmla="*/ 6 w 104"/>
                <a:gd name="T35" fmla="*/ 16 h 96"/>
                <a:gd name="T36" fmla="*/ 24 w 104"/>
                <a:gd name="T37" fmla="*/ 16 h 96"/>
                <a:gd name="T38" fmla="*/ 24 w 104"/>
                <a:gd name="T39" fmla="*/ 10 h 96"/>
                <a:gd name="T40" fmla="*/ 34 w 104"/>
                <a:gd name="T41" fmla="*/ 0 h 96"/>
                <a:gd name="T42" fmla="*/ 70 w 104"/>
                <a:gd name="T43" fmla="*/ 0 h 96"/>
                <a:gd name="T44" fmla="*/ 80 w 104"/>
                <a:gd name="T45" fmla="*/ 10 h 96"/>
                <a:gd name="T46" fmla="*/ 80 w 104"/>
                <a:gd name="T47" fmla="*/ 16 h 96"/>
                <a:gd name="T48" fmla="*/ 98 w 104"/>
                <a:gd name="T49" fmla="*/ 16 h 96"/>
                <a:gd name="T50" fmla="*/ 104 w 104"/>
                <a:gd name="T51" fmla="*/ 22 h 96"/>
                <a:gd name="T52" fmla="*/ 104 w 104"/>
                <a:gd name="T53" fmla="*/ 30 h 96"/>
                <a:gd name="T54" fmla="*/ 24 w 104"/>
                <a:gd name="T55" fmla="*/ 24 h 96"/>
                <a:gd name="T56" fmla="*/ 8 w 104"/>
                <a:gd name="T57" fmla="*/ 24 h 96"/>
                <a:gd name="T58" fmla="*/ 8 w 104"/>
                <a:gd name="T59" fmla="*/ 30 h 96"/>
                <a:gd name="T60" fmla="*/ 28 w 104"/>
                <a:gd name="T61" fmla="*/ 47 h 96"/>
                <a:gd name="T62" fmla="*/ 24 w 104"/>
                <a:gd name="T63" fmla="*/ 24 h 96"/>
                <a:gd name="T64" fmla="*/ 96 w 104"/>
                <a:gd name="T65" fmla="*/ 24 h 96"/>
                <a:gd name="T66" fmla="*/ 80 w 104"/>
                <a:gd name="T67" fmla="*/ 24 h 96"/>
                <a:gd name="T68" fmla="*/ 75 w 104"/>
                <a:gd name="T69" fmla="*/ 47 h 96"/>
                <a:gd name="T70" fmla="*/ 96 w 104"/>
                <a:gd name="T71" fmla="*/ 30 h 96"/>
                <a:gd name="T72" fmla="*/ 96 w 104"/>
                <a:gd name="T73" fmla="*/ 2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 h="96">
                  <a:moveTo>
                    <a:pt x="104" y="30"/>
                  </a:moveTo>
                  <a:cubicBezTo>
                    <a:pt x="104" y="42"/>
                    <a:pt x="89" y="55"/>
                    <a:pt x="70" y="56"/>
                  </a:cubicBezTo>
                  <a:cubicBezTo>
                    <a:pt x="67" y="59"/>
                    <a:pt x="65" y="61"/>
                    <a:pt x="64" y="62"/>
                  </a:cubicBezTo>
                  <a:cubicBezTo>
                    <a:pt x="61" y="65"/>
                    <a:pt x="60" y="68"/>
                    <a:pt x="60" y="72"/>
                  </a:cubicBezTo>
                  <a:cubicBezTo>
                    <a:pt x="60" y="76"/>
                    <a:pt x="62" y="80"/>
                    <a:pt x="68" y="80"/>
                  </a:cubicBezTo>
                  <a:cubicBezTo>
                    <a:pt x="74" y="80"/>
                    <a:pt x="80" y="84"/>
                    <a:pt x="80" y="90"/>
                  </a:cubicBezTo>
                  <a:cubicBezTo>
                    <a:pt x="80" y="94"/>
                    <a:pt x="80" y="94"/>
                    <a:pt x="80" y="94"/>
                  </a:cubicBezTo>
                  <a:cubicBezTo>
                    <a:pt x="80" y="95"/>
                    <a:pt x="79" y="96"/>
                    <a:pt x="78" y="96"/>
                  </a:cubicBezTo>
                  <a:cubicBezTo>
                    <a:pt x="26" y="96"/>
                    <a:pt x="26" y="96"/>
                    <a:pt x="26" y="96"/>
                  </a:cubicBezTo>
                  <a:cubicBezTo>
                    <a:pt x="25" y="96"/>
                    <a:pt x="24" y="95"/>
                    <a:pt x="24" y="94"/>
                  </a:cubicBezTo>
                  <a:cubicBezTo>
                    <a:pt x="24" y="90"/>
                    <a:pt x="24" y="90"/>
                    <a:pt x="24" y="90"/>
                  </a:cubicBezTo>
                  <a:cubicBezTo>
                    <a:pt x="24" y="84"/>
                    <a:pt x="30" y="80"/>
                    <a:pt x="36" y="80"/>
                  </a:cubicBezTo>
                  <a:cubicBezTo>
                    <a:pt x="42" y="80"/>
                    <a:pt x="44" y="76"/>
                    <a:pt x="44" y="72"/>
                  </a:cubicBezTo>
                  <a:cubicBezTo>
                    <a:pt x="44" y="68"/>
                    <a:pt x="43" y="65"/>
                    <a:pt x="40" y="62"/>
                  </a:cubicBezTo>
                  <a:cubicBezTo>
                    <a:pt x="38" y="61"/>
                    <a:pt x="36" y="59"/>
                    <a:pt x="34" y="56"/>
                  </a:cubicBezTo>
                  <a:cubicBezTo>
                    <a:pt x="14" y="55"/>
                    <a:pt x="0" y="42"/>
                    <a:pt x="0" y="30"/>
                  </a:cubicBezTo>
                  <a:cubicBezTo>
                    <a:pt x="0" y="22"/>
                    <a:pt x="0" y="22"/>
                    <a:pt x="0" y="22"/>
                  </a:cubicBezTo>
                  <a:cubicBezTo>
                    <a:pt x="0" y="19"/>
                    <a:pt x="2" y="16"/>
                    <a:pt x="6" y="16"/>
                  </a:cubicBezTo>
                  <a:cubicBezTo>
                    <a:pt x="24" y="16"/>
                    <a:pt x="24" y="16"/>
                    <a:pt x="24" y="16"/>
                  </a:cubicBezTo>
                  <a:cubicBezTo>
                    <a:pt x="24" y="10"/>
                    <a:pt x="24" y="10"/>
                    <a:pt x="24" y="10"/>
                  </a:cubicBezTo>
                  <a:cubicBezTo>
                    <a:pt x="24" y="4"/>
                    <a:pt x="28" y="0"/>
                    <a:pt x="34" y="0"/>
                  </a:cubicBezTo>
                  <a:cubicBezTo>
                    <a:pt x="70" y="0"/>
                    <a:pt x="70" y="0"/>
                    <a:pt x="70" y="0"/>
                  </a:cubicBezTo>
                  <a:cubicBezTo>
                    <a:pt x="75" y="0"/>
                    <a:pt x="80" y="4"/>
                    <a:pt x="80" y="10"/>
                  </a:cubicBezTo>
                  <a:cubicBezTo>
                    <a:pt x="80" y="16"/>
                    <a:pt x="80" y="16"/>
                    <a:pt x="80" y="16"/>
                  </a:cubicBezTo>
                  <a:cubicBezTo>
                    <a:pt x="98" y="16"/>
                    <a:pt x="98" y="16"/>
                    <a:pt x="98" y="16"/>
                  </a:cubicBezTo>
                  <a:cubicBezTo>
                    <a:pt x="101" y="16"/>
                    <a:pt x="104" y="19"/>
                    <a:pt x="104" y="22"/>
                  </a:cubicBezTo>
                  <a:lnTo>
                    <a:pt x="104" y="30"/>
                  </a:lnTo>
                  <a:close/>
                  <a:moveTo>
                    <a:pt x="24" y="24"/>
                  </a:moveTo>
                  <a:cubicBezTo>
                    <a:pt x="8" y="24"/>
                    <a:pt x="8" y="24"/>
                    <a:pt x="8" y="24"/>
                  </a:cubicBezTo>
                  <a:cubicBezTo>
                    <a:pt x="8" y="30"/>
                    <a:pt x="8" y="30"/>
                    <a:pt x="8" y="30"/>
                  </a:cubicBezTo>
                  <a:cubicBezTo>
                    <a:pt x="8" y="36"/>
                    <a:pt x="16" y="44"/>
                    <a:pt x="28" y="47"/>
                  </a:cubicBezTo>
                  <a:cubicBezTo>
                    <a:pt x="26" y="41"/>
                    <a:pt x="24" y="34"/>
                    <a:pt x="24" y="24"/>
                  </a:cubicBezTo>
                  <a:close/>
                  <a:moveTo>
                    <a:pt x="96" y="24"/>
                  </a:moveTo>
                  <a:cubicBezTo>
                    <a:pt x="80" y="24"/>
                    <a:pt x="80" y="24"/>
                    <a:pt x="80" y="24"/>
                  </a:cubicBezTo>
                  <a:cubicBezTo>
                    <a:pt x="80" y="34"/>
                    <a:pt x="78" y="41"/>
                    <a:pt x="75" y="47"/>
                  </a:cubicBezTo>
                  <a:cubicBezTo>
                    <a:pt x="87" y="44"/>
                    <a:pt x="96" y="36"/>
                    <a:pt x="96" y="30"/>
                  </a:cubicBezTo>
                  <a:lnTo>
                    <a:pt x="9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88"/>
            <p:cNvSpPr>
              <a:spLocks noEditPoints="1"/>
            </p:cNvSpPr>
            <p:nvPr/>
          </p:nvSpPr>
          <p:spPr bwMode="auto">
            <a:xfrm>
              <a:off x="5063852" y="5124823"/>
              <a:ext cx="170922" cy="208904"/>
            </a:xfrm>
            <a:custGeom>
              <a:avLst/>
              <a:gdLst>
                <a:gd name="T0" fmla="*/ 72 w 72"/>
                <a:gd name="T1" fmla="*/ 82 h 88"/>
                <a:gd name="T2" fmla="*/ 66 w 72"/>
                <a:gd name="T3" fmla="*/ 88 h 88"/>
                <a:gd name="T4" fmla="*/ 6 w 72"/>
                <a:gd name="T5" fmla="*/ 88 h 88"/>
                <a:gd name="T6" fmla="*/ 0 w 72"/>
                <a:gd name="T7" fmla="*/ 82 h 88"/>
                <a:gd name="T8" fmla="*/ 0 w 72"/>
                <a:gd name="T9" fmla="*/ 46 h 88"/>
                <a:gd name="T10" fmla="*/ 6 w 72"/>
                <a:gd name="T11" fmla="*/ 40 h 88"/>
                <a:gd name="T12" fmla="*/ 8 w 72"/>
                <a:gd name="T13" fmla="*/ 40 h 88"/>
                <a:gd name="T14" fmla="*/ 8 w 72"/>
                <a:gd name="T15" fmla="*/ 28 h 88"/>
                <a:gd name="T16" fmla="*/ 36 w 72"/>
                <a:gd name="T17" fmla="*/ 0 h 88"/>
                <a:gd name="T18" fmla="*/ 64 w 72"/>
                <a:gd name="T19" fmla="*/ 28 h 88"/>
                <a:gd name="T20" fmla="*/ 64 w 72"/>
                <a:gd name="T21" fmla="*/ 40 h 88"/>
                <a:gd name="T22" fmla="*/ 66 w 72"/>
                <a:gd name="T23" fmla="*/ 40 h 88"/>
                <a:gd name="T24" fmla="*/ 72 w 72"/>
                <a:gd name="T25" fmla="*/ 46 h 88"/>
                <a:gd name="T26" fmla="*/ 72 w 72"/>
                <a:gd name="T27" fmla="*/ 82 h 88"/>
                <a:gd name="T28" fmla="*/ 52 w 72"/>
                <a:gd name="T29" fmla="*/ 40 h 88"/>
                <a:gd name="T30" fmla="*/ 52 w 72"/>
                <a:gd name="T31" fmla="*/ 28 h 88"/>
                <a:gd name="T32" fmla="*/ 36 w 72"/>
                <a:gd name="T33" fmla="*/ 12 h 88"/>
                <a:gd name="T34" fmla="*/ 20 w 72"/>
                <a:gd name="T35" fmla="*/ 28 h 88"/>
                <a:gd name="T36" fmla="*/ 20 w 72"/>
                <a:gd name="T37" fmla="*/ 40 h 88"/>
                <a:gd name="T38" fmla="*/ 52 w 72"/>
                <a:gd name="T39"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88">
                  <a:moveTo>
                    <a:pt x="72" y="82"/>
                  </a:moveTo>
                  <a:cubicBezTo>
                    <a:pt x="72" y="86"/>
                    <a:pt x="69" y="88"/>
                    <a:pt x="66" y="88"/>
                  </a:cubicBezTo>
                  <a:cubicBezTo>
                    <a:pt x="6" y="88"/>
                    <a:pt x="6" y="88"/>
                    <a:pt x="6" y="88"/>
                  </a:cubicBezTo>
                  <a:cubicBezTo>
                    <a:pt x="2" y="88"/>
                    <a:pt x="0" y="86"/>
                    <a:pt x="0" y="82"/>
                  </a:cubicBezTo>
                  <a:cubicBezTo>
                    <a:pt x="0" y="46"/>
                    <a:pt x="0" y="46"/>
                    <a:pt x="0" y="46"/>
                  </a:cubicBezTo>
                  <a:cubicBezTo>
                    <a:pt x="0" y="43"/>
                    <a:pt x="2" y="40"/>
                    <a:pt x="6" y="40"/>
                  </a:cubicBezTo>
                  <a:cubicBezTo>
                    <a:pt x="8" y="40"/>
                    <a:pt x="8" y="40"/>
                    <a:pt x="8" y="40"/>
                  </a:cubicBezTo>
                  <a:cubicBezTo>
                    <a:pt x="8" y="28"/>
                    <a:pt x="8" y="28"/>
                    <a:pt x="8" y="28"/>
                  </a:cubicBezTo>
                  <a:cubicBezTo>
                    <a:pt x="8" y="13"/>
                    <a:pt x="20" y="0"/>
                    <a:pt x="36" y="0"/>
                  </a:cubicBezTo>
                  <a:cubicBezTo>
                    <a:pt x="51" y="0"/>
                    <a:pt x="64" y="13"/>
                    <a:pt x="64" y="28"/>
                  </a:cubicBezTo>
                  <a:cubicBezTo>
                    <a:pt x="64" y="40"/>
                    <a:pt x="64" y="40"/>
                    <a:pt x="64" y="40"/>
                  </a:cubicBezTo>
                  <a:cubicBezTo>
                    <a:pt x="66" y="40"/>
                    <a:pt x="66" y="40"/>
                    <a:pt x="66" y="40"/>
                  </a:cubicBezTo>
                  <a:cubicBezTo>
                    <a:pt x="69" y="40"/>
                    <a:pt x="72" y="43"/>
                    <a:pt x="72" y="46"/>
                  </a:cubicBezTo>
                  <a:lnTo>
                    <a:pt x="72" y="82"/>
                  </a:lnTo>
                  <a:close/>
                  <a:moveTo>
                    <a:pt x="52" y="40"/>
                  </a:moveTo>
                  <a:cubicBezTo>
                    <a:pt x="52" y="28"/>
                    <a:pt x="52" y="28"/>
                    <a:pt x="52" y="28"/>
                  </a:cubicBezTo>
                  <a:cubicBezTo>
                    <a:pt x="52" y="19"/>
                    <a:pt x="44" y="12"/>
                    <a:pt x="36" y="12"/>
                  </a:cubicBezTo>
                  <a:cubicBezTo>
                    <a:pt x="27" y="12"/>
                    <a:pt x="20" y="19"/>
                    <a:pt x="20" y="28"/>
                  </a:cubicBezTo>
                  <a:cubicBezTo>
                    <a:pt x="20" y="40"/>
                    <a:pt x="20" y="40"/>
                    <a:pt x="20" y="40"/>
                  </a:cubicBezTo>
                  <a:lnTo>
                    <a:pt x="52" y="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3" name="Group 62"/>
          <p:cNvGrpSpPr/>
          <p:nvPr/>
        </p:nvGrpSpPr>
        <p:grpSpPr>
          <a:xfrm flipV="1">
            <a:off x="5918200" y="589233"/>
            <a:ext cx="5669735" cy="1145816"/>
            <a:chOff x="6328229" y="4994634"/>
            <a:chExt cx="5116831" cy="1145816"/>
          </a:xfrm>
        </p:grpSpPr>
        <p:sp>
          <p:nvSpPr>
            <p:cNvPr id="64" name="TextBox 63"/>
            <p:cNvSpPr txBox="1"/>
            <p:nvPr/>
          </p:nvSpPr>
          <p:spPr>
            <a:xfrm rot="10800000">
              <a:off x="6328229" y="4994634"/>
              <a:ext cx="5116831" cy="1015663"/>
            </a:xfrm>
            <a:prstGeom prst="rect">
              <a:avLst/>
            </a:prstGeom>
            <a:noFill/>
          </p:spPr>
          <p:txBody>
            <a:bodyPr wrap="square" rtlCol="0">
              <a:spAutoFit/>
            </a:bodyPr>
            <a:lstStyle/>
            <a:p>
              <a:pPr algn="r"/>
              <a:r>
                <a:rPr lang="en-US" sz="3000" dirty="0">
                  <a:latin typeface="+mj-lt"/>
                </a:rPr>
                <a:t>LEVERAGING TECHNOLOGIES</a:t>
              </a:r>
            </a:p>
          </p:txBody>
        </p:sp>
        <p:grpSp>
          <p:nvGrpSpPr>
            <p:cNvPr id="65" name="Group 64"/>
            <p:cNvGrpSpPr/>
            <p:nvPr/>
          </p:nvGrpSpPr>
          <p:grpSpPr>
            <a:xfrm>
              <a:off x="7213600" y="6140450"/>
              <a:ext cx="4231460" cy="0"/>
              <a:chOff x="7286170" y="6191250"/>
              <a:chExt cx="4231460" cy="0"/>
            </a:xfrm>
          </p:grpSpPr>
          <p:cxnSp>
            <p:nvCxnSpPr>
              <p:cNvPr id="66" name="Straight Connector 65"/>
              <p:cNvCxnSpPr/>
              <p:nvPr/>
            </p:nvCxnSpPr>
            <p:spPr>
              <a:xfrm flipV="1">
                <a:off x="7286170" y="6191250"/>
                <a:ext cx="4231460"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sp>
        <p:nvSpPr>
          <p:cNvPr id="68" name="TextBox 67"/>
          <p:cNvSpPr txBox="1"/>
          <p:nvPr/>
        </p:nvSpPr>
        <p:spPr>
          <a:xfrm flipH="1">
            <a:off x="590550" y="986978"/>
            <a:ext cx="3026726" cy="615553"/>
          </a:xfrm>
          <a:prstGeom prst="rect">
            <a:avLst/>
          </a:prstGeom>
          <a:noFill/>
        </p:spPr>
        <p:txBody>
          <a:bodyPr wrap="square" rtlCol="0">
            <a:spAutoFit/>
          </a:bodyPr>
          <a:lstStyle/>
          <a:p>
            <a:pPr>
              <a:lnSpc>
                <a:spcPct val="150000"/>
              </a:lnSpc>
            </a:pPr>
            <a:r>
              <a:rPr lang="en-US" sz="1200" b="1" dirty="0">
                <a:solidFill>
                  <a:schemeClr val="bg2">
                    <a:lumMod val="75000"/>
                  </a:schemeClr>
                </a:solidFill>
                <a:latin typeface="+mj-lt"/>
              </a:rPr>
              <a:t>Leveraging a full suite of technology stacks to drive innovation</a:t>
            </a:r>
          </a:p>
        </p:txBody>
      </p:sp>
      <p:pic>
        <p:nvPicPr>
          <p:cNvPr id="6" name="Picture Placeholder 5">
            <a:extLst>
              <a:ext uri="{FF2B5EF4-FFF2-40B4-BE49-F238E27FC236}">
                <a16:creationId xmlns:a16="http://schemas.microsoft.com/office/drawing/2014/main" id="{6FC03A5F-BD14-4F2E-9D94-A95E814A6FE4}"/>
              </a:ext>
            </a:extLst>
          </p:cNvPr>
          <p:cNvPicPr>
            <a:picLocks noGrp="1" noChangeAspect="1"/>
          </p:cNvPicPr>
          <p:nvPr>
            <p:ph type="pic" sz="quarter" idx="10"/>
          </p:nvPr>
        </p:nvPicPr>
        <p:blipFill>
          <a:blip r:embed="rId3"/>
          <a:srcRect l="23569" r="23569"/>
          <a:stretch>
            <a:fillRect/>
          </a:stretch>
        </p:blipFill>
        <p:spPr>
          <a:prstGeom prst="rect">
            <a:avLst/>
          </a:prstGeom>
        </p:spPr>
      </p:pic>
      <p:pic>
        <p:nvPicPr>
          <p:cNvPr id="4098" name="Picture 2">
            <a:extLst>
              <a:ext uri="{FF2B5EF4-FFF2-40B4-BE49-F238E27FC236}">
                <a16:creationId xmlns:a16="http://schemas.microsoft.com/office/drawing/2014/main" id="{CFC47DF1-AD6D-222C-5C9F-9C41E13BA1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1161" y="1996964"/>
            <a:ext cx="1423398" cy="5342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57735DF-05F1-AF82-7668-2D7048C52ECA}"/>
              </a:ext>
            </a:extLst>
          </p:cNvPr>
          <p:cNvPicPr>
            <a:picLocks noChangeAspect="1"/>
          </p:cNvPicPr>
          <p:nvPr/>
        </p:nvPicPr>
        <p:blipFill>
          <a:blip r:embed="rId5"/>
          <a:stretch>
            <a:fillRect/>
          </a:stretch>
        </p:blipFill>
        <p:spPr>
          <a:xfrm>
            <a:off x="5561222" y="4076700"/>
            <a:ext cx="1916379" cy="499457"/>
          </a:xfrm>
          <a:prstGeom prst="rect">
            <a:avLst/>
          </a:prstGeom>
        </p:spPr>
      </p:pic>
      <p:pic>
        <p:nvPicPr>
          <p:cNvPr id="4" name="Picture 3">
            <a:extLst>
              <a:ext uri="{FF2B5EF4-FFF2-40B4-BE49-F238E27FC236}">
                <a16:creationId xmlns:a16="http://schemas.microsoft.com/office/drawing/2014/main" id="{4FBB6A88-635B-487B-0A51-0AC49920C13F}"/>
              </a:ext>
            </a:extLst>
          </p:cNvPr>
          <p:cNvPicPr>
            <a:picLocks noChangeAspect="1"/>
          </p:cNvPicPr>
          <p:nvPr/>
        </p:nvPicPr>
        <p:blipFill>
          <a:blip r:embed="rId6"/>
          <a:stretch>
            <a:fillRect/>
          </a:stretch>
        </p:blipFill>
        <p:spPr>
          <a:xfrm>
            <a:off x="9254135" y="4012570"/>
            <a:ext cx="1548235" cy="517405"/>
          </a:xfrm>
          <a:prstGeom prst="rect">
            <a:avLst/>
          </a:prstGeom>
        </p:spPr>
      </p:pic>
      <p:pic>
        <p:nvPicPr>
          <p:cNvPr id="5" name="Picture 4">
            <a:extLst>
              <a:ext uri="{FF2B5EF4-FFF2-40B4-BE49-F238E27FC236}">
                <a16:creationId xmlns:a16="http://schemas.microsoft.com/office/drawing/2014/main" id="{75DF07D9-0DE6-FA69-40B0-073370E14818}"/>
              </a:ext>
            </a:extLst>
          </p:cNvPr>
          <p:cNvPicPr>
            <a:picLocks noChangeAspect="1"/>
          </p:cNvPicPr>
          <p:nvPr/>
        </p:nvPicPr>
        <p:blipFill>
          <a:blip r:embed="rId7"/>
          <a:stretch>
            <a:fillRect/>
          </a:stretch>
        </p:blipFill>
        <p:spPr>
          <a:xfrm>
            <a:off x="9392422" y="1644011"/>
            <a:ext cx="1630237" cy="855874"/>
          </a:xfrm>
          <a:prstGeom prst="rect">
            <a:avLst/>
          </a:prstGeom>
        </p:spPr>
      </p:pic>
    </p:spTree>
    <p:extLst>
      <p:ext uri="{BB962C8B-B14F-4D97-AF65-F5344CB8AC3E}">
        <p14:creationId xmlns:p14="http://schemas.microsoft.com/office/powerpoint/2010/main" val="1041822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flipV="1">
            <a:off x="6401706" y="716487"/>
            <a:ext cx="5116831" cy="914983"/>
            <a:chOff x="6328229" y="5225467"/>
            <a:chExt cx="5116831" cy="914983"/>
          </a:xfrm>
        </p:grpSpPr>
        <p:sp>
          <p:nvSpPr>
            <p:cNvPr id="23" name="TextBox 22"/>
            <p:cNvSpPr txBox="1"/>
            <p:nvPr/>
          </p:nvSpPr>
          <p:spPr>
            <a:xfrm rot="10800000">
              <a:off x="6328229" y="5225467"/>
              <a:ext cx="5116831" cy="553998"/>
            </a:xfrm>
            <a:prstGeom prst="rect">
              <a:avLst/>
            </a:prstGeom>
            <a:noFill/>
          </p:spPr>
          <p:txBody>
            <a:bodyPr wrap="square" rtlCol="0">
              <a:spAutoFit/>
            </a:bodyPr>
            <a:lstStyle/>
            <a:p>
              <a:pPr algn="r"/>
              <a:endParaRPr lang="en-US" sz="3000" dirty="0">
                <a:latin typeface="+mj-lt"/>
              </a:endParaRPr>
            </a:p>
          </p:txBody>
        </p:sp>
        <p:grpSp>
          <p:nvGrpSpPr>
            <p:cNvPr id="24" name="Group 23"/>
            <p:cNvGrpSpPr/>
            <p:nvPr/>
          </p:nvGrpSpPr>
          <p:grpSpPr>
            <a:xfrm>
              <a:off x="6867525" y="6140450"/>
              <a:ext cx="4577535" cy="0"/>
              <a:chOff x="6940095" y="6191250"/>
              <a:chExt cx="4577535" cy="0"/>
            </a:xfrm>
          </p:grpSpPr>
          <p:cxnSp>
            <p:nvCxnSpPr>
              <p:cNvPr id="25" name="Straight Connector 24"/>
              <p:cNvCxnSpPr/>
              <p:nvPr/>
            </p:nvCxnSpPr>
            <p:spPr>
              <a:xfrm flipV="1">
                <a:off x="6940095" y="6191250"/>
                <a:ext cx="4577535"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8700315" y="6191250"/>
                <a:ext cx="2817315"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sp>
        <p:nvSpPr>
          <p:cNvPr id="32" name="TextBox 31"/>
          <p:cNvSpPr txBox="1"/>
          <p:nvPr/>
        </p:nvSpPr>
        <p:spPr>
          <a:xfrm flipH="1">
            <a:off x="303075" y="164056"/>
            <a:ext cx="1503103" cy="338554"/>
          </a:xfrm>
          <a:prstGeom prst="rect">
            <a:avLst/>
          </a:prstGeom>
          <a:noFill/>
        </p:spPr>
        <p:txBody>
          <a:bodyPr wrap="square" rtlCol="0">
            <a:spAutoFit/>
          </a:bodyPr>
          <a:lstStyle/>
          <a:p>
            <a:pPr>
              <a:lnSpc>
                <a:spcPct val="150000"/>
              </a:lnSpc>
            </a:pPr>
            <a:r>
              <a:rPr lang="en-US" sz="1200" b="1" dirty="0">
                <a:solidFill>
                  <a:schemeClr val="bg2">
                    <a:lumMod val="75000"/>
                  </a:schemeClr>
                </a:solidFill>
                <a:latin typeface="+mj-lt"/>
              </a:rPr>
              <a:t>neo4j</a:t>
            </a:r>
          </a:p>
        </p:txBody>
      </p:sp>
      <p:pic>
        <p:nvPicPr>
          <p:cNvPr id="27" name="Picture 2">
            <a:extLst>
              <a:ext uri="{FF2B5EF4-FFF2-40B4-BE49-F238E27FC236}">
                <a16:creationId xmlns:a16="http://schemas.microsoft.com/office/drawing/2014/main" id="{49A4664C-306A-10CE-C2C4-510778FAB08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14789" y="724784"/>
            <a:ext cx="2490659" cy="934744"/>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570C1EBB-7ED0-8693-279C-C2EEBC2C4077}"/>
              </a:ext>
            </a:extLst>
          </p:cNvPr>
          <p:cNvSpPr txBox="1"/>
          <p:nvPr/>
        </p:nvSpPr>
        <p:spPr>
          <a:xfrm>
            <a:off x="6324505" y="1631471"/>
            <a:ext cx="5271228" cy="338554"/>
          </a:xfrm>
          <a:prstGeom prst="rect">
            <a:avLst/>
          </a:prstGeom>
          <a:noFill/>
        </p:spPr>
        <p:txBody>
          <a:bodyPr wrap="square">
            <a:spAutoFit/>
          </a:bodyPr>
          <a:lstStyle/>
          <a:p>
            <a:pPr algn="r"/>
            <a:r>
              <a:rPr lang="en-US" sz="1600" dirty="0">
                <a:latin typeface="+mj-lt"/>
              </a:rPr>
              <a:t>A Business Use Case: Identifying First-Party Fraud</a:t>
            </a:r>
          </a:p>
        </p:txBody>
      </p:sp>
      <p:sp>
        <p:nvSpPr>
          <p:cNvPr id="39" name="TextBox 38">
            <a:extLst>
              <a:ext uri="{FF2B5EF4-FFF2-40B4-BE49-F238E27FC236}">
                <a16:creationId xmlns:a16="http://schemas.microsoft.com/office/drawing/2014/main" id="{F43A3DA9-1A30-B27F-2982-022CF8DBEF13}"/>
              </a:ext>
            </a:extLst>
          </p:cNvPr>
          <p:cNvSpPr txBox="1"/>
          <p:nvPr/>
        </p:nvSpPr>
        <p:spPr>
          <a:xfrm>
            <a:off x="6596869" y="3779979"/>
            <a:ext cx="5358063" cy="2893100"/>
          </a:xfrm>
          <a:prstGeom prst="rect">
            <a:avLst/>
          </a:prstGeom>
          <a:noFill/>
        </p:spPr>
        <p:txBody>
          <a:bodyPr wrap="square">
            <a:spAutoFit/>
          </a:bodyPr>
          <a:lstStyle/>
          <a:p>
            <a:pPr marL="285750" indent="-285750" algn="l">
              <a:buFont typeface="Arial" panose="020B0604020202020204" pitchFamily="34" charset="0"/>
              <a:buChar char="•"/>
            </a:pPr>
            <a:r>
              <a:rPr lang="en-US" sz="1400" b="0" i="0" dirty="0">
                <a:solidFill>
                  <a:srgbClr val="1D1C1D"/>
                </a:solidFill>
                <a:effectLst/>
                <a:latin typeface="+mj-lt"/>
              </a:rPr>
              <a:t>An individual or group of people may misrepresent their identity or use false information when applying for a financial product or service. An estimated 80% of all credit card fraud losses stem from this synthetic identity fraud which results in major losses for financial institutions. </a:t>
            </a:r>
          </a:p>
          <a:p>
            <a:pPr marL="285750" indent="-285750" algn="l">
              <a:buFont typeface="Arial" panose="020B0604020202020204" pitchFamily="34" charset="0"/>
              <a:buChar char="•"/>
            </a:pPr>
            <a:r>
              <a:rPr lang="en-US" sz="1400" b="0" i="0" dirty="0">
                <a:solidFill>
                  <a:srgbClr val="1D1C1D"/>
                </a:solidFill>
                <a:effectLst/>
                <a:latin typeface="+mj-lt"/>
              </a:rPr>
              <a:t>To detect such first-party fraud efficiently and effectively, Neo4j allows one to use graph queries and algorithms to investigate data, get a sense of its structure and discover patterns and anomalies. </a:t>
            </a:r>
            <a:endParaRPr lang="en-US" sz="1400" dirty="0">
              <a:solidFill>
                <a:srgbClr val="1D1C1D"/>
              </a:solidFill>
              <a:latin typeface="+mj-lt"/>
            </a:endParaRPr>
          </a:p>
          <a:p>
            <a:pPr marL="285750" indent="-285750" algn="l">
              <a:buFont typeface="Arial" panose="020B0604020202020204" pitchFamily="34" charset="0"/>
              <a:buChar char="•"/>
            </a:pPr>
            <a:r>
              <a:rPr lang="en-US" sz="1400" dirty="0">
                <a:solidFill>
                  <a:srgbClr val="1D1C1D"/>
                </a:solidFill>
                <a:latin typeface="+mj-lt"/>
              </a:rPr>
              <a:t>One can use Neo4j Bloom to visually explore results and verify first-party fraud. A more advanced approach is to apply neo4j graph algorithm to create features and use them to machine learning model to identify more fraud faster.</a:t>
            </a:r>
          </a:p>
        </p:txBody>
      </p:sp>
      <p:sp>
        <p:nvSpPr>
          <p:cNvPr id="8" name="AutoShape 2">
            <a:extLst>
              <a:ext uri="{FF2B5EF4-FFF2-40B4-BE49-F238E27FC236}">
                <a16:creationId xmlns:a16="http://schemas.microsoft.com/office/drawing/2014/main" id="{D8EEB8DF-B280-13E0-21CD-E4E0F7316DB6}"/>
              </a:ext>
            </a:extLst>
          </p:cNvPr>
          <p:cNvSpPr>
            <a:spLocks noChangeAspect="1" noChangeArrowheads="1"/>
          </p:cNvSpPr>
          <p:nvPr/>
        </p:nvSpPr>
        <p:spPr bwMode="auto">
          <a:xfrm>
            <a:off x="5943600" y="3276600"/>
            <a:ext cx="4605130" cy="46051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67FFF55-C73A-0D54-B9F4-1945D98A9D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89490" y="2080349"/>
            <a:ext cx="3172820" cy="1563583"/>
          </a:xfrm>
          <a:prstGeom prst="rect">
            <a:avLst/>
          </a:prstGeom>
        </p:spPr>
      </p:pic>
      <p:sp>
        <p:nvSpPr>
          <p:cNvPr id="4" name="Rectangle 3">
            <a:extLst>
              <a:ext uri="{FF2B5EF4-FFF2-40B4-BE49-F238E27FC236}">
                <a16:creationId xmlns:a16="http://schemas.microsoft.com/office/drawing/2014/main" id="{924A18C3-724A-66B4-9E62-AEFA01703F4F}"/>
              </a:ext>
            </a:extLst>
          </p:cNvPr>
          <p:cNvSpPr/>
          <p:nvPr/>
        </p:nvSpPr>
        <p:spPr>
          <a:xfrm>
            <a:off x="156994" y="533450"/>
            <a:ext cx="6706812" cy="1815882"/>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1D1C1D"/>
                </a:solidFill>
                <a:latin typeface="+mj-lt"/>
              </a:rPr>
              <a:t>Relational databases aren’t designed to capture rich relationship information. Applications are missing out on critical connections essential for today’s high-stakes, data-driven decisions. </a:t>
            </a:r>
          </a:p>
          <a:p>
            <a:pPr marL="285750" indent="-285750">
              <a:buFont typeface="Arial" panose="020B0604020202020204" pitchFamily="34" charset="0"/>
              <a:buChar char="•"/>
            </a:pPr>
            <a:r>
              <a:rPr lang="en-US" sz="1600" dirty="0">
                <a:solidFill>
                  <a:srgbClr val="1D1C1D"/>
                </a:solidFill>
                <a:latin typeface="+mj-lt"/>
              </a:rPr>
              <a:t>Neo4j graph data science makes it easier to unlock answers as it puts relationships first.  It also allows one to use graph queries and algorithms to further investigate data and prepare features for ML models to use.</a:t>
            </a:r>
          </a:p>
        </p:txBody>
      </p:sp>
      <p:grpSp>
        <p:nvGrpSpPr>
          <p:cNvPr id="29" name="Group 28">
            <a:extLst>
              <a:ext uri="{FF2B5EF4-FFF2-40B4-BE49-F238E27FC236}">
                <a16:creationId xmlns:a16="http://schemas.microsoft.com/office/drawing/2014/main" id="{5686D9F1-C074-7028-C1FB-EE4F86221FDA}"/>
              </a:ext>
            </a:extLst>
          </p:cNvPr>
          <p:cNvGrpSpPr/>
          <p:nvPr/>
        </p:nvGrpSpPr>
        <p:grpSpPr>
          <a:xfrm>
            <a:off x="803274" y="2572316"/>
            <a:ext cx="5292726" cy="4100763"/>
            <a:chOff x="803274" y="2202745"/>
            <a:chExt cx="5292726" cy="4100763"/>
          </a:xfrm>
        </p:grpSpPr>
        <p:pic>
          <p:nvPicPr>
            <p:cNvPr id="9" name="Picture 8">
              <a:extLst>
                <a:ext uri="{FF2B5EF4-FFF2-40B4-BE49-F238E27FC236}">
                  <a16:creationId xmlns:a16="http://schemas.microsoft.com/office/drawing/2014/main" id="{F4DF63D7-622C-5DD8-F694-3530B23D6B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0572" y="2322394"/>
              <a:ext cx="1785093" cy="1295927"/>
            </a:xfrm>
            <a:prstGeom prst="rect">
              <a:avLst/>
            </a:prstGeom>
          </p:spPr>
        </p:pic>
        <p:pic>
          <p:nvPicPr>
            <p:cNvPr id="11" name="Picture 10">
              <a:extLst>
                <a:ext uri="{FF2B5EF4-FFF2-40B4-BE49-F238E27FC236}">
                  <a16:creationId xmlns:a16="http://schemas.microsoft.com/office/drawing/2014/main" id="{2CF8A2C8-5F95-66E9-0FFE-274892FF71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8572" y="2202745"/>
              <a:ext cx="2967428" cy="1441187"/>
            </a:xfrm>
            <a:prstGeom prst="rect">
              <a:avLst/>
            </a:prstGeom>
          </p:spPr>
        </p:pic>
        <p:pic>
          <p:nvPicPr>
            <p:cNvPr id="14" name="Picture 13">
              <a:extLst>
                <a:ext uri="{FF2B5EF4-FFF2-40B4-BE49-F238E27FC236}">
                  <a16:creationId xmlns:a16="http://schemas.microsoft.com/office/drawing/2014/main" id="{927AFADE-D61A-B203-809E-3DC9176147D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30326" y="4337462"/>
              <a:ext cx="2727690" cy="1468399"/>
            </a:xfrm>
            <a:prstGeom prst="rect">
              <a:avLst/>
            </a:prstGeom>
          </p:spPr>
        </p:pic>
        <p:pic>
          <p:nvPicPr>
            <p:cNvPr id="16" name="Picture 15">
              <a:extLst>
                <a:ext uri="{FF2B5EF4-FFF2-40B4-BE49-F238E27FC236}">
                  <a16:creationId xmlns:a16="http://schemas.microsoft.com/office/drawing/2014/main" id="{CB51A148-D0CD-949C-DC8B-7EB6466912D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7321" y="4047421"/>
              <a:ext cx="1891594" cy="1966615"/>
            </a:xfrm>
            <a:prstGeom prst="rect">
              <a:avLst/>
            </a:prstGeom>
          </p:spPr>
        </p:pic>
        <p:sp>
          <p:nvSpPr>
            <p:cNvPr id="17" name="Rectangle 16">
              <a:extLst>
                <a:ext uri="{FF2B5EF4-FFF2-40B4-BE49-F238E27FC236}">
                  <a16:creationId xmlns:a16="http://schemas.microsoft.com/office/drawing/2014/main" id="{A2C5EB06-83D6-E9D0-F898-40BCFBFCCE23}"/>
                </a:ext>
              </a:extLst>
            </p:cNvPr>
            <p:cNvSpPr/>
            <p:nvPr/>
          </p:nvSpPr>
          <p:spPr>
            <a:xfrm>
              <a:off x="803274" y="3705913"/>
              <a:ext cx="2132315" cy="253916"/>
            </a:xfrm>
            <a:prstGeom prst="rect">
              <a:avLst/>
            </a:prstGeom>
          </p:spPr>
          <p:txBody>
            <a:bodyPr wrap="none">
              <a:spAutoFit/>
            </a:bodyPr>
            <a:lstStyle/>
            <a:p>
              <a:r>
                <a:rPr lang="en-US" sz="1050" dirty="0">
                  <a:solidFill>
                    <a:srgbClr val="1D1C1D"/>
                  </a:solidFill>
                </a:rPr>
                <a:t>Stay Agile in Risk &amp; Compliance</a:t>
              </a:r>
              <a:endParaRPr lang="en-US" sz="1050" dirty="0"/>
            </a:p>
          </p:txBody>
        </p:sp>
        <p:sp>
          <p:nvSpPr>
            <p:cNvPr id="19" name="Rectangle 18">
              <a:extLst>
                <a:ext uri="{FF2B5EF4-FFF2-40B4-BE49-F238E27FC236}">
                  <a16:creationId xmlns:a16="http://schemas.microsoft.com/office/drawing/2014/main" id="{6073EB72-AAA0-5F06-1DE3-EF4011B78457}"/>
                </a:ext>
              </a:extLst>
            </p:cNvPr>
            <p:cNvSpPr/>
            <p:nvPr/>
          </p:nvSpPr>
          <p:spPr>
            <a:xfrm>
              <a:off x="4016610" y="3705913"/>
              <a:ext cx="1191352" cy="253916"/>
            </a:xfrm>
            <a:prstGeom prst="rect">
              <a:avLst/>
            </a:prstGeom>
          </p:spPr>
          <p:txBody>
            <a:bodyPr wrap="none">
              <a:spAutoFit/>
            </a:bodyPr>
            <a:lstStyle/>
            <a:p>
              <a:r>
                <a:rPr lang="en-US" sz="1050" dirty="0">
                  <a:solidFill>
                    <a:srgbClr val="1D1C1D"/>
                  </a:solidFill>
                </a:rPr>
                <a:t>Fraud Detection</a:t>
              </a:r>
              <a:endParaRPr lang="en-US" sz="1050" dirty="0"/>
            </a:p>
          </p:txBody>
        </p:sp>
        <p:sp>
          <p:nvSpPr>
            <p:cNvPr id="20" name="Rectangle 19">
              <a:extLst>
                <a:ext uri="{FF2B5EF4-FFF2-40B4-BE49-F238E27FC236}">
                  <a16:creationId xmlns:a16="http://schemas.microsoft.com/office/drawing/2014/main" id="{1C251A56-2421-A20F-AF50-AE0B8C913586}"/>
                </a:ext>
              </a:extLst>
            </p:cNvPr>
            <p:cNvSpPr/>
            <p:nvPr/>
          </p:nvSpPr>
          <p:spPr>
            <a:xfrm>
              <a:off x="3700000" y="6049592"/>
              <a:ext cx="1907895" cy="253916"/>
            </a:xfrm>
            <a:prstGeom prst="rect">
              <a:avLst/>
            </a:prstGeom>
          </p:spPr>
          <p:txBody>
            <a:bodyPr wrap="none">
              <a:spAutoFit/>
            </a:bodyPr>
            <a:lstStyle/>
            <a:p>
              <a:r>
                <a:rPr lang="en-US" sz="1050" dirty="0">
                  <a:solidFill>
                    <a:srgbClr val="1D1C1D"/>
                  </a:solidFill>
                </a:rPr>
                <a:t>Leverage Data across Team</a:t>
              </a:r>
              <a:endParaRPr lang="en-US" sz="1050" dirty="0"/>
            </a:p>
          </p:txBody>
        </p:sp>
        <p:sp>
          <p:nvSpPr>
            <p:cNvPr id="21" name="Rectangle 20">
              <a:extLst>
                <a:ext uri="{FF2B5EF4-FFF2-40B4-BE49-F238E27FC236}">
                  <a16:creationId xmlns:a16="http://schemas.microsoft.com/office/drawing/2014/main" id="{BB27516D-4614-E7ED-336B-FBD930342B3E}"/>
                </a:ext>
              </a:extLst>
            </p:cNvPr>
            <p:cNvSpPr/>
            <p:nvPr/>
          </p:nvSpPr>
          <p:spPr>
            <a:xfrm>
              <a:off x="858810" y="6049592"/>
              <a:ext cx="2045753" cy="253916"/>
            </a:xfrm>
            <a:prstGeom prst="rect">
              <a:avLst/>
            </a:prstGeom>
          </p:spPr>
          <p:txBody>
            <a:bodyPr wrap="none">
              <a:spAutoFit/>
            </a:bodyPr>
            <a:lstStyle/>
            <a:p>
              <a:r>
                <a:rPr lang="en-US" sz="1050" dirty="0">
                  <a:solidFill>
                    <a:srgbClr val="1D1C1D"/>
                  </a:solidFill>
                </a:rPr>
                <a:t>Capture a 360 Customer View</a:t>
              </a:r>
              <a:endParaRPr lang="en-US" sz="1050" dirty="0"/>
            </a:p>
          </p:txBody>
        </p:sp>
      </p:grpSp>
      <p:sp>
        <p:nvSpPr>
          <p:cNvPr id="28" name="Rectangle 27">
            <a:extLst>
              <a:ext uri="{FF2B5EF4-FFF2-40B4-BE49-F238E27FC236}">
                <a16:creationId xmlns:a16="http://schemas.microsoft.com/office/drawing/2014/main" id="{3451401D-9019-EEC8-792A-0BC62B2E1BCD}"/>
              </a:ext>
            </a:extLst>
          </p:cNvPr>
          <p:cNvSpPr/>
          <p:nvPr/>
        </p:nvSpPr>
        <p:spPr>
          <a:xfrm>
            <a:off x="1806178" y="2272370"/>
            <a:ext cx="2992807" cy="307777"/>
          </a:xfrm>
          <a:prstGeom prst="rect">
            <a:avLst/>
          </a:prstGeom>
        </p:spPr>
        <p:txBody>
          <a:bodyPr wrap="none">
            <a:spAutoFit/>
          </a:bodyPr>
          <a:lstStyle/>
          <a:p>
            <a:r>
              <a:rPr lang="en-US" sz="1400" dirty="0">
                <a:solidFill>
                  <a:schemeClr val="tx2"/>
                </a:solidFill>
                <a:latin typeface="Nudista"/>
              </a:rPr>
              <a:t>Graph Technology in Financial Services</a:t>
            </a:r>
            <a:endParaRPr lang="en-US" sz="1400" b="0" i="0" dirty="0">
              <a:solidFill>
                <a:schemeClr val="tx2"/>
              </a:solidFill>
              <a:effectLst/>
              <a:latin typeface="Nudista"/>
            </a:endParaRPr>
          </a:p>
        </p:txBody>
      </p:sp>
    </p:spTree>
    <p:extLst>
      <p:ext uri="{BB962C8B-B14F-4D97-AF65-F5344CB8AC3E}">
        <p14:creationId xmlns:p14="http://schemas.microsoft.com/office/powerpoint/2010/main" val="42349911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785966" y="4965905"/>
            <a:ext cx="2223934" cy="1556651"/>
            <a:chOff x="5332618" y="4668247"/>
            <a:chExt cx="2723702" cy="1556651"/>
          </a:xfrm>
        </p:grpSpPr>
        <p:sp>
          <p:nvSpPr>
            <p:cNvPr id="7" name="TextBox 6"/>
            <p:cNvSpPr txBox="1"/>
            <p:nvPr/>
          </p:nvSpPr>
          <p:spPr>
            <a:xfrm flipH="1">
              <a:off x="5601802" y="5143961"/>
              <a:ext cx="2216442" cy="1080937"/>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rPr>
                <a:t>Protecting against cyber-attacks with no way for others to reverse passwords</a:t>
              </a:r>
            </a:p>
          </p:txBody>
        </p:sp>
        <p:sp>
          <p:nvSpPr>
            <p:cNvPr id="8" name="TextBox 7"/>
            <p:cNvSpPr txBox="1"/>
            <p:nvPr/>
          </p:nvSpPr>
          <p:spPr>
            <a:xfrm flipH="1">
              <a:off x="5332618" y="4668247"/>
              <a:ext cx="2723702"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SECURE USER LOGINS </a:t>
              </a:r>
            </a:p>
          </p:txBody>
        </p:sp>
      </p:grpSp>
      <p:grpSp>
        <p:nvGrpSpPr>
          <p:cNvPr id="9" name="Group 8"/>
          <p:cNvGrpSpPr/>
          <p:nvPr/>
        </p:nvGrpSpPr>
        <p:grpSpPr>
          <a:xfrm>
            <a:off x="3709703" y="4965905"/>
            <a:ext cx="1835150" cy="1556651"/>
            <a:chOff x="5332618" y="4668247"/>
            <a:chExt cx="2723702" cy="1556651"/>
          </a:xfrm>
        </p:grpSpPr>
        <p:sp>
          <p:nvSpPr>
            <p:cNvPr id="10" name="TextBox 9"/>
            <p:cNvSpPr txBox="1"/>
            <p:nvPr/>
          </p:nvSpPr>
          <p:spPr>
            <a:xfrm flipH="1">
              <a:off x="5332618" y="5143961"/>
              <a:ext cx="2723702" cy="1080937"/>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rPr>
                <a:t>Once logged in, users can access a full list of inventory, delivery pipeline and routes</a:t>
              </a:r>
            </a:p>
          </p:txBody>
        </p:sp>
        <p:sp>
          <p:nvSpPr>
            <p:cNvPr id="11" name="TextBox 10"/>
            <p:cNvSpPr txBox="1"/>
            <p:nvPr/>
          </p:nvSpPr>
          <p:spPr>
            <a:xfrm flipH="1">
              <a:off x="5332618" y="4668247"/>
              <a:ext cx="2723702"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INFORMATION ACCESS</a:t>
              </a:r>
            </a:p>
          </p:txBody>
        </p:sp>
      </p:grpSp>
      <p:grpSp>
        <p:nvGrpSpPr>
          <p:cNvPr id="12" name="Group 11"/>
          <p:cNvGrpSpPr/>
          <p:nvPr/>
        </p:nvGrpSpPr>
        <p:grpSpPr>
          <a:xfrm>
            <a:off x="6535632" y="589618"/>
            <a:ext cx="2056166" cy="1048820"/>
            <a:chOff x="5332618" y="4668247"/>
            <a:chExt cx="2723702" cy="1048820"/>
          </a:xfrm>
        </p:grpSpPr>
        <p:sp>
          <p:nvSpPr>
            <p:cNvPr id="13" name="TextBox 12"/>
            <p:cNvSpPr txBox="1"/>
            <p:nvPr/>
          </p:nvSpPr>
          <p:spPr>
            <a:xfrm flipH="1">
              <a:off x="5332618" y="5143961"/>
              <a:ext cx="2723702" cy="573106"/>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rPr>
                <a:t>Showing performance, memory, activity metrics</a:t>
              </a:r>
            </a:p>
          </p:txBody>
        </p:sp>
        <p:sp>
          <p:nvSpPr>
            <p:cNvPr id="14" name="TextBox 13"/>
            <p:cNvSpPr txBox="1"/>
            <p:nvPr/>
          </p:nvSpPr>
          <p:spPr>
            <a:xfrm flipH="1">
              <a:off x="5332618" y="4668247"/>
              <a:ext cx="2723702"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LIVE USAGE DASHBOARD</a:t>
              </a:r>
            </a:p>
          </p:txBody>
        </p:sp>
      </p:grpSp>
      <p:grpSp>
        <p:nvGrpSpPr>
          <p:cNvPr id="15" name="Group 14"/>
          <p:cNvGrpSpPr/>
          <p:nvPr/>
        </p:nvGrpSpPr>
        <p:grpSpPr>
          <a:xfrm>
            <a:off x="9264977" y="589618"/>
            <a:ext cx="2056166" cy="1556651"/>
            <a:chOff x="5332618" y="4668247"/>
            <a:chExt cx="2723702" cy="1556651"/>
          </a:xfrm>
        </p:grpSpPr>
        <p:sp>
          <p:nvSpPr>
            <p:cNvPr id="16" name="TextBox 15"/>
            <p:cNvSpPr txBox="1"/>
            <p:nvPr/>
          </p:nvSpPr>
          <p:spPr>
            <a:xfrm flipH="1">
              <a:off x="5332618" y="5143961"/>
              <a:ext cx="2723702" cy="1080937"/>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rPr>
                <a:t>Sequentially copying of the file system of the master container into the newly created nodes</a:t>
              </a:r>
            </a:p>
          </p:txBody>
        </p:sp>
        <p:sp>
          <p:nvSpPr>
            <p:cNvPr id="17" name="TextBox 16"/>
            <p:cNvSpPr txBox="1"/>
            <p:nvPr/>
          </p:nvSpPr>
          <p:spPr>
            <a:xfrm flipH="1">
              <a:off x="5332618" y="4668247"/>
              <a:ext cx="2723702"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OPTIMAL SCALE OUT</a:t>
              </a:r>
            </a:p>
          </p:txBody>
        </p:sp>
      </p:grpSp>
      <p:grpSp>
        <p:nvGrpSpPr>
          <p:cNvPr id="31" name="Group 30"/>
          <p:cNvGrpSpPr/>
          <p:nvPr/>
        </p:nvGrpSpPr>
        <p:grpSpPr>
          <a:xfrm flipH="1" flipV="1">
            <a:off x="660514" y="616020"/>
            <a:ext cx="4577535" cy="0"/>
            <a:chOff x="6940095" y="6191250"/>
            <a:chExt cx="4577535" cy="0"/>
          </a:xfrm>
        </p:grpSpPr>
        <p:cxnSp>
          <p:nvCxnSpPr>
            <p:cNvPr id="32" name="Straight Connector 31"/>
            <p:cNvCxnSpPr/>
            <p:nvPr/>
          </p:nvCxnSpPr>
          <p:spPr>
            <a:xfrm flipV="1">
              <a:off x="6940095" y="6191250"/>
              <a:ext cx="4577535"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8700315" y="6191250"/>
              <a:ext cx="2817315" cy="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23" name="Picture Placeholder 22">
            <a:extLst>
              <a:ext uri="{FF2B5EF4-FFF2-40B4-BE49-F238E27FC236}">
                <a16:creationId xmlns:a16="http://schemas.microsoft.com/office/drawing/2014/main" id="{0BF812D3-0667-27C6-A0F4-6E24F26F7021}"/>
              </a:ext>
            </a:extLst>
          </p:cNvPr>
          <p:cNvPicPr>
            <a:picLocks noGrp="1" noChangeAspect="1"/>
          </p:cNvPicPr>
          <p:nvPr>
            <p:ph type="pic" sz="quarter" idx="11"/>
          </p:nvPr>
        </p:nvPicPr>
        <p:blipFill>
          <a:blip r:embed="rId3"/>
          <a:srcRect l="12500" r="12500"/>
          <a:stretch>
            <a:fillRect/>
          </a:stretch>
        </p:blipFill>
        <p:spPr>
          <a:prstGeom prst="rect">
            <a:avLst/>
          </a:prstGeom>
        </p:spPr>
      </p:pic>
      <p:pic>
        <p:nvPicPr>
          <p:cNvPr id="38" name="Picture Placeholder 37">
            <a:extLst>
              <a:ext uri="{FF2B5EF4-FFF2-40B4-BE49-F238E27FC236}">
                <a16:creationId xmlns:a16="http://schemas.microsoft.com/office/drawing/2014/main" id="{1236C020-DAC7-FC3F-2998-97F077BDE74F}"/>
              </a:ext>
            </a:extLst>
          </p:cNvPr>
          <p:cNvPicPr>
            <a:picLocks noGrp="1" noChangeAspect="1"/>
          </p:cNvPicPr>
          <p:nvPr>
            <p:ph type="pic" sz="quarter" idx="12"/>
          </p:nvPr>
        </p:nvPicPr>
        <p:blipFill>
          <a:blip r:embed="rId4"/>
          <a:srcRect l="17077" r="17077"/>
          <a:stretch>
            <a:fillRect/>
          </a:stretch>
        </p:blipFill>
        <p:spPr>
          <a:prstGeom prst="rect">
            <a:avLst/>
          </a:prstGeom>
        </p:spPr>
      </p:pic>
      <p:pic>
        <p:nvPicPr>
          <p:cNvPr id="21" name="Picture Placeholder 20">
            <a:extLst>
              <a:ext uri="{FF2B5EF4-FFF2-40B4-BE49-F238E27FC236}">
                <a16:creationId xmlns:a16="http://schemas.microsoft.com/office/drawing/2014/main" id="{75EDE202-8EB2-F06A-2545-82F85AA493AF}"/>
              </a:ext>
            </a:extLst>
          </p:cNvPr>
          <p:cNvPicPr>
            <a:picLocks noGrp="1" noChangeAspect="1"/>
          </p:cNvPicPr>
          <p:nvPr>
            <p:ph type="pic" sz="quarter" idx="10"/>
          </p:nvPr>
        </p:nvPicPr>
        <p:blipFill>
          <a:blip r:embed="rId5"/>
          <a:srcRect l="11282" r="11282"/>
          <a:stretch>
            <a:fillRect/>
          </a:stretch>
        </p:blipFill>
        <p:spPr>
          <a:prstGeom prst="rect">
            <a:avLst/>
          </a:prstGeom>
        </p:spPr>
      </p:pic>
      <p:pic>
        <p:nvPicPr>
          <p:cNvPr id="43" name="Picture Placeholder 42">
            <a:extLst>
              <a:ext uri="{FF2B5EF4-FFF2-40B4-BE49-F238E27FC236}">
                <a16:creationId xmlns:a16="http://schemas.microsoft.com/office/drawing/2014/main" id="{17AA35B9-BEA6-B60C-2518-332D78A2827C}"/>
              </a:ext>
            </a:extLst>
          </p:cNvPr>
          <p:cNvPicPr>
            <a:picLocks noGrp="1" noChangeAspect="1"/>
          </p:cNvPicPr>
          <p:nvPr>
            <p:ph type="pic" sz="quarter" idx="13"/>
          </p:nvPr>
        </p:nvPicPr>
        <p:blipFill>
          <a:blip r:embed="rId6"/>
          <a:srcRect l="8312" r="8312"/>
          <a:stretch>
            <a:fillRect/>
          </a:stretch>
        </p:blipFill>
        <p:spPr>
          <a:prstGeom prst="rect">
            <a:avLst/>
          </a:prstGeom>
        </p:spPr>
      </p:pic>
      <p:pic>
        <p:nvPicPr>
          <p:cNvPr id="27" name="Picture 26">
            <a:extLst>
              <a:ext uri="{FF2B5EF4-FFF2-40B4-BE49-F238E27FC236}">
                <a16:creationId xmlns:a16="http://schemas.microsoft.com/office/drawing/2014/main" id="{5AAF9B7E-A12C-D9DF-A2CB-EAA91AAB0ED8}"/>
              </a:ext>
            </a:extLst>
          </p:cNvPr>
          <p:cNvPicPr>
            <a:picLocks noChangeAspect="1"/>
          </p:cNvPicPr>
          <p:nvPr/>
        </p:nvPicPr>
        <p:blipFill>
          <a:blip r:embed="rId7"/>
          <a:stretch>
            <a:fillRect/>
          </a:stretch>
        </p:blipFill>
        <p:spPr>
          <a:xfrm>
            <a:off x="2125181" y="799900"/>
            <a:ext cx="1769438" cy="591329"/>
          </a:xfrm>
          <a:prstGeom prst="rect">
            <a:avLst/>
          </a:prstGeom>
        </p:spPr>
      </p:pic>
      <p:grpSp>
        <p:nvGrpSpPr>
          <p:cNvPr id="28" name="Group 27">
            <a:extLst>
              <a:ext uri="{FF2B5EF4-FFF2-40B4-BE49-F238E27FC236}">
                <a16:creationId xmlns:a16="http://schemas.microsoft.com/office/drawing/2014/main" id="{06366249-FC55-2F0B-957B-1B2FF1877568}"/>
              </a:ext>
            </a:extLst>
          </p:cNvPr>
          <p:cNvGrpSpPr/>
          <p:nvPr/>
        </p:nvGrpSpPr>
        <p:grpSpPr>
          <a:xfrm>
            <a:off x="5617424" y="4445000"/>
            <a:ext cx="6574576" cy="2278830"/>
            <a:chOff x="4095750" y="857251"/>
            <a:chExt cx="7353300" cy="2370759"/>
          </a:xfrm>
        </p:grpSpPr>
        <p:sp>
          <p:nvSpPr>
            <p:cNvPr id="29" name="Rectangle 28">
              <a:extLst>
                <a:ext uri="{FF2B5EF4-FFF2-40B4-BE49-F238E27FC236}">
                  <a16:creationId xmlns:a16="http://schemas.microsoft.com/office/drawing/2014/main" id="{FE0EEDE2-0E2E-8E79-06D1-213768EC29DD}"/>
                </a:ext>
              </a:extLst>
            </p:cNvPr>
            <p:cNvSpPr/>
            <p:nvPr/>
          </p:nvSpPr>
          <p:spPr>
            <a:xfrm>
              <a:off x="4895850" y="857251"/>
              <a:ext cx="6553200" cy="22288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8EE9548-88F2-79B0-E49B-18095830A4C9}"/>
                </a:ext>
              </a:extLst>
            </p:cNvPr>
            <p:cNvSpPr/>
            <p:nvPr/>
          </p:nvSpPr>
          <p:spPr>
            <a:xfrm>
              <a:off x="4095750" y="857251"/>
              <a:ext cx="800100" cy="2228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A11A09F4-D7C8-040E-7082-83A6AF836EFF}"/>
                </a:ext>
              </a:extLst>
            </p:cNvPr>
            <p:cNvSpPr txBox="1"/>
            <p:nvPr/>
          </p:nvSpPr>
          <p:spPr>
            <a:xfrm rot="16200000" flipH="1">
              <a:off x="3751492" y="1713503"/>
              <a:ext cx="1403346" cy="516347"/>
            </a:xfrm>
            <a:prstGeom prst="rect">
              <a:avLst/>
            </a:prstGeom>
            <a:noFill/>
          </p:spPr>
          <p:txBody>
            <a:bodyPr wrap="square" rtlCol="0">
              <a:spAutoFit/>
            </a:bodyPr>
            <a:lstStyle/>
            <a:p>
              <a:pPr algn="ctr">
                <a:lnSpc>
                  <a:spcPct val="150000"/>
                </a:lnSpc>
              </a:pPr>
              <a:r>
                <a:rPr lang="en-US" dirty="0">
                  <a:solidFill>
                    <a:schemeClr val="bg1"/>
                  </a:solidFill>
                  <a:latin typeface="+mj-lt"/>
                </a:rPr>
                <a:t>USE CASE</a:t>
              </a:r>
            </a:p>
          </p:txBody>
        </p:sp>
        <p:sp>
          <p:nvSpPr>
            <p:cNvPr id="35" name="TextBox 34">
              <a:extLst>
                <a:ext uri="{FF2B5EF4-FFF2-40B4-BE49-F238E27FC236}">
                  <a16:creationId xmlns:a16="http://schemas.microsoft.com/office/drawing/2014/main" id="{2124EC35-699A-D895-4BC1-AF5B2B7295A0}"/>
                </a:ext>
              </a:extLst>
            </p:cNvPr>
            <p:cNvSpPr txBox="1"/>
            <p:nvPr/>
          </p:nvSpPr>
          <p:spPr>
            <a:xfrm flipH="1">
              <a:off x="5510647" y="857251"/>
              <a:ext cx="5323604" cy="2370759"/>
            </a:xfrm>
            <a:prstGeom prst="rect">
              <a:avLst/>
            </a:prstGeom>
            <a:noFill/>
          </p:spPr>
          <p:txBody>
            <a:bodyPr wrap="square" rtlCol="0">
              <a:spAutoFit/>
            </a:bodyPr>
            <a:lstStyle/>
            <a:p>
              <a:pPr marL="285750" indent="-285750">
                <a:lnSpc>
                  <a:spcPct val="150000"/>
                </a:lnSpc>
                <a:buAutoNum type="romanLcParenBoth"/>
              </a:pPr>
              <a:r>
                <a:rPr lang="en-US" sz="1200" dirty="0">
                  <a:solidFill>
                    <a:schemeClr val="tx1">
                      <a:lumMod val="75000"/>
                      <a:lumOff val="25000"/>
                    </a:schemeClr>
                  </a:solidFill>
                </a:rPr>
                <a:t>Scaling out a NoSQL database  that holds username and passwords for secure log-ins to protect against cyber-attacks</a:t>
              </a:r>
            </a:p>
            <a:p>
              <a:pPr marL="285750" indent="-285750">
                <a:lnSpc>
                  <a:spcPct val="150000"/>
                </a:lnSpc>
                <a:buAutoNum type="romanLcParenBoth"/>
              </a:pPr>
              <a:r>
                <a:rPr lang="en-US" sz="1200" dirty="0">
                  <a:solidFill>
                    <a:schemeClr val="tx1">
                      <a:lumMod val="75000"/>
                      <a:lumOff val="25000"/>
                    </a:schemeClr>
                  </a:solidFill>
                </a:rPr>
                <a:t> Post log-in, users would have the ability to see a full product list, delivery routes, and other alternative data</a:t>
              </a:r>
            </a:p>
            <a:p>
              <a:pPr marL="285750" indent="-285750">
                <a:lnSpc>
                  <a:spcPct val="150000"/>
                </a:lnSpc>
                <a:buAutoNum type="romanLcParenBoth"/>
              </a:pPr>
              <a:r>
                <a:rPr lang="en-US" sz="1200" dirty="0">
                  <a:solidFill>
                    <a:schemeClr val="tx1">
                      <a:lumMod val="75000"/>
                      <a:lumOff val="25000"/>
                    </a:schemeClr>
                  </a:solidFill>
                </a:rPr>
                <a:t>A stateful web server because it can track and hold session data for every transaction, allowing for optimal scale out</a:t>
              </a:r>
            </a:p>
            <a:p>
              <a:pPr>
                <a:lnSpc>
                  <a:spcPct val="150000"/>
                </a:lnSpc>
              </a:pPr>
              <a:endParaRPr lang="en-US" sz="1200" dirty="0">
                <a:solidFill>
                  <a:schemeClr val="tx1">
                    <a:lumMod val="75000"/>
                    <a:lumOff val="25000"/>
                  </a:schemeClr>
                </a:solidFill>
              </a:endParaRPr>
            </a:p>
          </p:txBody>
        </p:sp>
      </p:grpSp>
      <p:sp>
        <p:nvSpPr>
          <p:cNvPr id="36" name="TextBox 35">
            <a:extLst>
              <a:ext uri="{FF2B5EF4-FFF2-40B4-BE49-F238E27FC236}">
                <a16:creationId xmlns:a16="http://schemas.microsoft.com/office/drawing/2014/main" id="{F0759453-98E9-3B00-4EEB-D57F6D624B1A}"/>
              </a:ext>
            </a:extLst>
          </p:cNvPr>
          <p:cNvSpPr txBox="1"/>
          <p:nvPr/>
        </p:nvSpPr>
        <p:spPr>
          <a:xfrm>
            <a:off x="660514" y="1284925"/>
            <a:ext cx="5201939" cy="1080937"/>
          </a:xfrm>
          <a:prstGeom prst="rect">
            <a:avLst/>
          </a:prstGeom>
          <a:noFill/>
        </p:spPr>
        <p:txBody>
          <a:bodyPr wrap="square">
            <a:spAutoFit/>
          </a:bodyPr>
          <a:lstStyle/>
          <a:p>
            <a:pPr>
              <a:lnSpc>
                <a:spcPct val="150000"/>
              </a:lnSpc>
            </a:pPr>
            <a:r>
              <a:rPr lang="en-US" sz="1100" dirty="0">
                <a:solidFill>
                  <a:schemeClr val="tx1">
                    <a:lumMod val="75000"/>
                    <a:lumOff val="25000"/>
                  </a:schemeClr>
                </a:solidFill>
              </a:rPr>
              <a:t>Redis is an open source, in-memory data structure server which leverages key-value pairs. The Redis stack permits the real time building of applications with searchable JSON, time series and graph data models, as well as high performance probabilistic data structures. </a:t>
            </a:r>
          </a:p>
        </p:txBody>
      </p:sp>
    </p:spTree>
    <p:extLst>
      <p:ext uri="{BB962C8B-B14F-4D97-AF65-F5344CB8AC3E}">
        <p14:creationId xmlns:p14="http://schemas.microsoft.com/office/powerpoint/2010/main" val="775607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37A0A3D-D52B-FD41-22A8-1A8439DDD581}"/>
              </a:ext>
            </a:extLst>
          </p:cNvPr>
          <p:cNvGrpSpPr/>
          <p:nvPr/>
        </p:nvGrpSpPr>
        <p:grpSpPr>
          <a:xfrm flipH="1" flipV="1">
            <a:off x="660514" y="616020"/>
            <a:ext cx="4188577" cy="0"/>
            <a:chOff x="7329053" y="6191250"/>
            <a:chExt cx="4188577" cy="0"/>
          </a:xfrm>
        </p:grpSpPr>
        <p:cxnSp>
          <p:nvCxnSpPr>
            <p:cNvPr id="7" name="Straight Connector 6">
              <a:extLst>
                <a:ext uri="{FF2B5EF4-FFF2-40B4-BE49-F238E27FC236}">
                  <a16:creationId xmlns:a16="http://schemas.microsoft.com/office/drawing/2014/main" id="{66BBB27D-04BB-24BC-7463-360968DA1FF5}"/>
                </a:ext>
              </a:extLst>
            </p:cNvPr>
            <p:cNvCxnSpPr/>
            <p:nvPr/>
          </p:nvCxnSpPr>
          <p:spPr>
            <a:xfrm flipV="1">
              <a:off x="7329053" y="6191250"/>
              <a:ext cx="4188576"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9AB476A-5153-B2C0-66FA-BBB0E6E046A9}"/>
                </a:ext>
              </a:extLst>
            </p:cNvPr>
            <p:cNvCxnSpPr/>
            <p:nvPr/>
          </p:nvCxnSpPr>
          <p:spPr>
            <a:xfrm flipV="1">
              <a:off x="8700315" y="6191250"/>
              <a:ext cx="2817315" cy="0"/>
            </a:xfrm>
            <a:prstGeom prst="line">
              <a:avLst/>
            </a:prstGeom>
            <a:ln w="76200"/>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AC560FEF-55C6-82EB-13F1-53B92E1FF29F}"/>
              </a:ext>
            </a:extLst>
          </p:cNvPr>
          <p:cNvPicPr>
            <a:picLocks noChangeAspect="1"/>
          </p:cNvPicPr>
          <p:nvPr/>
        </p:nvPicPr>
        <p:blipFill>
          <a:blip r:embed="rId3"/>
          <a:stretch>
            <a:fillRect/>
          </a:stretch>
        </p:blipFill>
        <p:spPr>
          <a:xfrm>
            <a:off x="1757562" y="779993"/>
            <a:ext cx="2107512" cy="548622"/>
          </a:xfrm>
          <a:prstGeom prst="rect">
            <a:avLst/>
          </a:prstGeom>
        </p:spPr>
      </p:pic>
      <p:sp>
        <p:nvSpPr>
          <p:cNvPr id="10" name="TextBox 9">
            <a:extLst>
              <a:ext uri="{FF2B5EF4-FFF2-40B4-BE49-F238E27FC236}">
                <a16:creationId xmlns:a16="http://schemas.microsoft.com/office/drawing/2014/main" id="{0782D069-FC48-BBF0-B3E7-5C5CC5FEA09B}"/>
              </a:ext>
            </a:extLst>
          </p:cNvPr>
          <p:cNvSpPr txBox="1"/>
          <p:nvPr/>
        </p:nvSpPr>
        <p:spPr>
          <a:xfrm>
            <a:off x="660514" y="1284925"/>
            <a:ext cx="5201939" cy="827021"/>
          </a:xfrm>
          <a:prstGeom prst="rect">
            <a:avLst/>
          </a:prstGeom>
          <a:noFill/>
        </p:spPr>
        <p:txBody>
          <a:bodyPr wrap="square">
            <a:spAutoFit/>
          </a:bodyPr>
          <a:lstStyle/>
          <a:p>
            <a:pPr>
              <a:lnSpc>
                <a:spcPct val="150000"/>
              </a:lnSpc>
            </a:pPr>
            <a:r>
              <a:rPr lang="en-US" sz="1100" dirty="0">
                <a:solidFill>
                  <a:schemeClr val="tx1">
                    <a:lumMod val="75000"/>
                    <a:lumOff val="25000"/>
                  </a:schemeClr>
                </a:solidFill>
              </a:rPr>
              <a:t>Mango is an open source, data structure server which leverages a </a:t>
            </a:r>
            <a:r>
              <a:rPr lang="en-US" sz="1100" dirty="0" err="1">
                <a:solidFill>
                  <a:schemeClr val="tx1">
                    <a:lumMod val="75000"/>
                    <a:lumOff val="25000"/>
                  </a:schemeClr>
                </a:solidFill>
              </a:rPr>
              <a:t>json</a:t>
            </a:r>
            <a:r>
              <a:rPr lang="en-US" sz="1100" dirty="0">
                <a:solidFill>
                  <a:schemeClr val="tx1">
                    <a:lumMod val="75000"/>
                    <a:lumOff val="25000"/>
                  </a:schemeClr>
                </a:solidFill>
              </a:rPr>
              <a:t> like structure to store and retrieve data. The </a:t>
            </a:r>
            <a:r>
              <a:rPr lang="en-US" sz="1100" dirty="0" err="1">
                <a:solidFill>
                  <a:schemeClr val="tx1">
                    <a:lumMod val="75000"/>
                    <a:lumOff val="25000"/>
                  </a:schemeClr>
                </a:solidFill>
              </a:rPr>
              <a:t>MangoDB</a:t>
            </a:r>
            <a:r>
              <a:rPr lang="en-US" sz="1100" dirty="0">
                <a:solidFill>
                  <a:schemeClr val="tx1">
                    <a:lumMod val="75000"/>
                    <a:lumOff val="25000"/>
                  </a:schemeClr>
                </a:solidFill>
              </a:rPr>
              <a:t> creates a highly efficient way to access specific analytical views of our data.</a:t>
            </a:r>
          </a:p>
        </p:txBody>
      </p:sp>
      <p:pic>
        <p:nvPicPr>
          <p:cNvPr id="12" name="Picture 11">
            <a:extLst>
              <a:ext uri="{FF2B5EF4-FFF2-40B4-BE49-F238E27FC236}">
                <a16:creationId xmlns:a16="http://schemas.microsoft.com/office/drawing/2014/main" id="{3FB0A1E1-8706-5F12-097C-CC7454F1901A}"/>
              </a:ext>
            </a:extLst>
          </p:cNvPr>
          <p:cNvPicPr>
            <a:picLocks noChangeAspect="1"/>
          </p:cNvPicPr>
          <p:nvPr/>
        </p:nvPicPr>
        <p:blipFill>
          <a:blip r:embed="rId4"/>
          <a:stretch>
            <a:fillRect/>
          </a:stretch>
        </p:blipFill>
        <p:spPr>
          <a:xfrm>
            <a:off x="8527000" y="501122"/>
            <a:ext cx="2827130" cy="2157876"/>
          </a:xfrm>
          <a:prstGeom prst="rect">
            <a:avLst/>
          </a:prstGeom>
        </p:spPr>
      </p:pic>
      <p:sp>
        <p:nvSpPr>
          <p:cNvPr id="13" name="TextBox 12">
            <a:extLst>
              <a:ext uri="{FF2B5EF4-FFF2-40B4-BE49-F238E27FC236}">
                <a16:creationId xmlns:a16="http://schemas.microsoft.com/office/drawing/2014/main" id="{4CCE8180-114E-075B-4A79-7A95566F03BF}"/>
              </a:ext>
            </a:extLst>
          </p:cNvPr>
          <p:cNvSpPr txBox="1"/>
          <p:nvPr/>
        </p:nvSpPr>
        <p:spPr>
          <a:xfrm>
            <a:off x="6959501" y="974864"/>
            <a:ext cx="1440558" cy="1080937"/>
          </a:xfrm>
          <a:prstGeom prst="rect">
            <a:avLst/>
          </a:prstGeom>
          <a:noFill/>
        </p:spPr>
        <p:txBody>
          <a:bodyPr wrap="square">
            <a:spAutoFit/>
          </a:bodyPr>
          <a:lstStyle/>
          <a:p>
            <a:pPr>
              <a:lnSpc>
                <a:spcPct val="150000"/>
              </a:lnSpc>
            </a:pPr>
            <a:r>
              <a:rPr lang="en-US" sz="1100" dirty="0">
                <a:solidFill>
                  <a:schemeClr val="tx1">
                    <a:lumMod val="75000"/>
                    <a:lumOff val="25000"/>
                  </a:schemeClr>
                </a:solidFill>
              </a:rPr>
              <a:t>Example: Store and Retrieve all data about each of our customers. </a:t>
            </a:r>
          </a:p>
        </p:txBody>
      </p:sp>
      <p:pic>
        <p:nvPicPr>
          <p:cNvPr id="14" name="Picture 13">
            <a:extLst>
              <a:ext uri="{FF2B5EF4-FFF2-40B4-BE49-F238E27FC236}">
                <a16:creationId xmlns:a16="http://schemas.microsoft.com/office/drawing/2014/main" id="{0247555B-8BBE-B223-088D-3CC6818DD587}"/>
              </a:ext>
            </a:extLst>
          </p:cNvPr>
          <p:cNvPicPr>
            <a:picLocks noChangeAspect="1"/>
          </p:cNvPicPr>
          <p:nvPr/>
        </p:nvPicPr>
        <p:blipFill>
          <a:blip r:embed="rId3"/>
          <a:stretch>
            <a:fillRect/>
          </a:stretch>
        </p:blipFill>
        <p:spPr>
          <a:xfrm>
            <a:off x="5662264" y="4177604"/>
            <a:ext cx="1515512" cy="394514"/>
          </a:xfrm>
          <a:prstGeom prst="rect">
            <a:avLst/>
          </a:prstGeom>
        </p:spPr>
      </p:pic>
      <p:sp>
        <p:nvSpPr>
          <p:cNvPr id="15" name="Rectangle: Rounded Corners 14">
            <a:extLst>
              <a:ext uri="{FF2B5EF4-FFF2-40B4-BE49-F238E27FC236}">
                <a16:creationId xmlns:a16="http://schemas.microsoft.com/office/drawing/2014/main" id="{F76DF3CC-2B10-A22A-2817-443AC7D614D4}"/>
              </a:ext>
            </a:extLst>
          </p:cNvPr>
          <p:cNvSpPr/>
          <p:nvPr/>
        </p:nvSpPr>
        <p:spPr>
          <a:xfrm>
            <a:off x="5413953" y="4085805"/>
            <a:ext cx="1926302" cy="5781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BFED4FF-7EB9-AAD7-943A-6F5A470379C3}"/>
              </a:ext>
            </a:extLst>
          </p:cNvPr>
          <p:cNvSpPr txBox="1"/>
          <p:nvPr/>
        </p:nvSpPr>
        <p:spPr>
          <a:xfrm>
            <a:off x="915340" y="2763478"/>
            <a:ext cx="1684444" cy="1169551"/>
          </a:xfrm>
          <a:prstGeom prst="rect">
            <a:avLst/>
          </a:prstGeom>
          <a:noFill/>
          <a:ln w="12700">
            <a:solidFill>
              <a:schemeClr val="tx1"/>
            </a:solidFill>
          </a:ln>
        </p:spPr>
        <p:txBody>
          <a:bodyPr wrap="square" rtlCol="0">
            <a:spAutoFit/>
          </a:bodyPr>
          <a:lstStyle/>
          <a:p>
            <a:r>
              <a:rPr lang="en-US" sz="1400" dirty="0"/>
              <a:t>Name</a:t>
            </a:r>
          </a:p>
          <a:p>
            <a:r>
              <a:rPr lang="en-US" sz="1400" dirty="0"/>
              <a:t>Address</a:t>
            </a:r>
          </a:p>
          <a:p>
            <a:r>
              <a:rPr lang="en-US" sz="1400" dirty="0"/>
              <a:t>Email</a:t>
            </a:r>
          </a:p>
          <a:p>
            <a:r>
              <a:rPr lang="en-US" sz="1400" dirty="0"/>
              <a:t>Payment Details</a:t>
            </a:r>
          </a:p>
          <a:p>
            <a:r>
              <a:rPr lang="en-US" sz="1400" dirty="0"/>
              <a:t>…</a:t>
            </a:r>
          </a:p>
        </p:txBody>
      </p:sp>
      <p:sp>
        <p:nvSpPr>
          <p:cNvPr id="18" name="Rectangle: Rounded Corners 17">
            <a:extLst>
              <a:ext uri="{FF2B5EF4-FFF2-40B4-BE49-F238E27FC236}">
                <a16:creationId xmlns:a16="http://schemas.microsoft.com/office/drawing/2014/main" id="{7B5CCD2A-5AC2-A8F0-FF15-7636A709CCC3}"/>
              </a:ext>
            </a:extLst>
          </p:cNvPr>
          <p:cNvSpPr/>
          <p:nvPr/>
        </p:nvSpPr>
        <p:spPr>
          <a:xfrm>
            <a:off x="748860" y="2472280"/>
            <a:ext cx="1600201" cy="321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Customers</a:t>
            </a:r>
          </a:p>
        </p:txBody>
      </p:sp>
      <p:sp>
        <p:nvSpPr>
          <p:cNvPr id="19" name="TextBox 18">
            <a:extLst>
              <a:ext uri="{FF2B5EF4-FFF2-40B4-BE49-F238E27FC236}">
                <a16:creationId xmlns:a16="http://schemas.microsoft.com/office/drawing/2014/main" id="{41A4EA7D-1F5B-CCB9-4830-F77A51996E98}"/>
              </a:ext>
            </a:extLst>
          </p:cNvPr>
          <p:cNvSpPr txBox="1"/>
          <p:nvPr/>
        </p:nvSpPr>
        <p:spPr>
          <a:xfrm>
            <a:off x="915340" y="5048095"/>
            <a:ext cx="1684444" cy="1169551"/>
          </a:xfrm>
          <a:prstGeom prst="rect">
            <a:avLst/>
          </a:prstGeom>
          <a:noFill/>
          <a:ln w="12700">
            <a:solidFill>
              <a:schemeClr val="tx1"/>
            </a:solidFill>
          </a:ln>
        </p:spPr>
        <p:txBody>
          <a:bodyPr wrap="square" rtlCol="0">
            <a:spAutoFit/>
          </a:bodyPr>
          <a:lstStyle/>
          <a:p>
            <a:r>
              <a:rPr lang="en-US" sz="1400" dirty="0"/>
              <a:t>Customer</a:t>
            </a:r>
          </a:p>
          <a:p>
            <a:r>
              <a:rPr lang="en-US" sz="1400" dirty="0"/>
              <a:t>Sales Employee</a:t>
            </a:r>
          </a:p>
          <a:p>
            <a:r>
              <a:rPr lang="en-US" sz="1400" dirty="0"/>
              <a:t>Store</a:t>
            </a:r>
          </a:p>
          <a:p>
            <a:r>
              <a:rPr lang="en-US" sz="1400" dirty="0"/>
              <a:t>Order Details</a:t>
            </a:r>
          </a:p>
          <a:p>
            <a:r>
              <a:rPr lang="en-US" sz="1400" dirty="0"/>
              <a:t>…</a:t>
            </a:r>
          </a:p>
        </p:txBody>
      </p:sp>
      <p:sp>
        <p:nvSpPr>
          <p:cNvPr id="20" name="Rectangle: Rounded Corners 19">
            <a:extLst>
              <a:ext uri="{FF2B5EF4-FFF2-40B4-BE49-F238E27FC236}">
                <a16:creationId xmlns:a16="http://schemas.microsoft.com/office/drawing/2014/main" id="{7E626A7A-C509-BB59-7087-F3560A0BFC48}"/>
              </a:ext>
            </a:extLst>
          </p:cNvPr>
          <p:cNvSpPr/>
          <p:nvPr/>
        </p:nvSpPr>
        <p:spPr>
          <a:xfrm>
            <a:off x="748860" y="4756897"/>
            <a:ext cx="1600201" cy="321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Transactions</a:t>
            </a:r>
          </a:p>
        </p:txBody>
      </p:sp>
      <p:sp>
        <p:nvSpPr>
          <p:cNvPr id="21" name="TextBox 20">
            <a:extLst>
              <a:ext uri="{FF2B5EF4-FFF2-40B4-BE49-F238E27FC236}">
                <a16:creationId xmlns:a16="http://schemas.microsoft.com/office/drawing/2014/main" id="{47F427C8-CFF0-3BBA-9C4B-EE6E6ACA1260}"/>
              </a:ext>
            </a:extLst>
          </p:cNvPr>
          <p:cNvSpPr txBox="1"/>
          <p:nvPr/>
        </p:nvSpPr>
        <p:spPr>
          <a:xfrm>
            <a:off x="3164646" y="2763478"/>
            <a:ext cx="1684444" cy="1169551"/>
          </a:xfrm>
          <a:prstGeom prst="rect">
            <a:avLst/>
          </a:prstGeom>
          <a:noFill/>
          <a:ln w="12700">
            <a:solidFill>
              <a:schemeClr val="tx1"/>
            </a:solidFill>
          </a:ln>
        </p:spPr>
        <p:txBody>
          <a:bodyPr wrap="square" rtlCol="0">
            <a:spAutoFit/>
          </a:bodyPr>
          <a:lstStyle/>
          <a:p>
            <a:r>
              <a:rPr lang="en-US" sz="1400" dirty="0"/>
              <a:t>Location</a:t>
            </a:r>
          </a:p>
          <a:p>
            <a:r>
              <a:rPr lang="en-US" sz="1400" dirty="0"/>
              <a:t>Employees</a:t>
            </a:r>
          </a:p>
          <a:p>
            <a:r>
              <a:rPr lang="en-US" sz="1400" dirty="0"/>
              <a:t>Inventory</a:t>
            </a:r>
          </a:p>
          <a:p>
            <a:r>
              <a:rPr lang="en-US" sz="1400" dirty="0"/>
              <a:t>Sales</a:t>
            </a:r>
          </a:p>
          <a:p>
            <a:r>
              <a:rPr lang="en-US" sz="1400" dirty="0"/>
              <a:t>…</a:t>
            </a:r>
          </a:p>
        </p:txBody>
      </p:sp>
      <p:sp>
        <p:nvSpPr>
          <p:cNvPr id="22" name="Rectangle: Rounded Corners 21">
            <a:extLst>
              <a:ext uri="{FF2B5EF4-FFF2-40B4-BE49-F238E27FC236}">
                <a16:creationId xmlns:a16="http://schemas.microsoft.com/office/drawing/2014/main" id="{3C6124E7-2254-B384-15CF-86577D82AD62}"/>
              </a:ext>
            </a:extLst>
          </p:cNvPr>
          <p:cNvSpPr/>
          <p:nvPr/>
        </p:nvSpPr>
        <p:spPr>
          <a:xfrm>
            <a:off x="2998166" y="2472280"/>
            <a:ext cx="1600201" cy="321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Stores</a:t>
            </a:r>
          </a:p>
        </p:txBody>
      </p:sp>
      <p:sp>
        <p:nvSpPr>
          <p:cNvPr id="23" name="TextBox 22">
            <a:extLst>
              <a:ext uri="{FF2B5EF4-FFF2-40B4-BE49-F238E27FC236}">
                <a16:creationId xmlns:a16="http://schemas.microsoft.com/office/drawing/2014/main" id="{1863DA2E-CB4C-1319-EEAE-7F10B39B404E}"/>
              </a:ext>
            </a:extLst>
          </p:cNvPr>
          <p:cNvSpPr txBox="1"/>
          <p:nvPr/>
        </p:nvSpPr>
        <p:spPr>
          <a:xfrm>
            <a:off x="3164646" y="4988299"/>
            <a:ext cx="1684444" cy="1169551"/>
          </a:xfrm>
          <a:prstGeom prst="rect">
            <a:avLst/>
          </a:prstGeom>
          <a:noFill/>
          <a:ln w="12700">
            <a:solidFill>
              <a:schemeClr val="tx1"/>
            </a:solidFill>
          </a:ln>
        </p:spPr>
        <p:txBody>
          <a:bodyPr wrap="square" rtlCol="0">
            <a:spAutoFit/>
          </a:bodyPr>
          <a:lstStyle/>
          <a:p>
            <a:r>
              <a:rPr lang="en-US" sz="1400" dirty="0"/>
              <a:t>Sales Trends</a:t>
            </a:r>
          </a:p>
          <a:p>
            <a:r>
              <a:rPr lang="en-US" sz="1400" dirty="0"/>
              <a:t>Inventory Mgmt.</a:t>
            </a:r>
          </a:p>
          <a:p>
            <a:r>
              <a:rPr lang="en-US" sz="1400" dirty="0"/>
              <a:t>Predictions</a:t>
            </a:r>
          </a:p>
          <a:p>
            <a:r>
              <a:rPr lang="en-US" sz="1400" dirty="0"/>
              <a:t>Customer Scores</a:t>
            </a:r>
          </a:p>
          <a:p>
            <a:r>
              <a:rPr lang="en-US" sz="1400" dirty="0"/>
              <a:t>…</a:t>
            </a:r>
          </a:p>
        </p:txBody>
      </p:sp>
      <p:sp>
        <p:nvSpPr>
          <p:cNvPr id="24" name="Rectangle: Rounded Corners 23">
            <a:extLst>
              <a:ext uri="{FF2B5EF4-FFF2-40B4-BE49-F238E27FC236}">
                <a16:creationId xmlns:a16="http://schemas.microsoft.com/office/drawing/2014/main" id="{7005129F-BF3A-9CA0-7272-EFE161756D3A}"/>
              </a:ext>
            </a:extLst>
          </p:cNvPr>
          <p:cNvSpPr/>
          <p:nvPr/>
        </p:nvSpPr>
        <p:spPr>
          <a:xfrm>
            <a:off x="2998166" y="4697101"/>
            <a:ext cx="1600201" cy="321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Analytics</a:t>
            </a:r>
          </a:p>
        </p:txBody>
      </p:sp>
      <p:cxnSp>
        <p:nvCxnSpPr>
          <p:cNvPr id="26" name="Straight Connector 25">
            <a:extLst>
              <a:ext uri="{FF2B5EF4-FFF2-40B4-BE49-F238E27FC236}">
                <a16:creationId xmlns:a16="http://schemas.microsoft.com/office/drawing/2014/main" id="{5DF32695-1D96-539F-C988-D616F682FFF9}"/>
              </a:ext>
            </a:extLst>
          </p:cNvPr>
          <p:cNvCxnSpPr>
            <a:endCxn id="17" idx="2"/>
          </p:cNvCxnSpPr>
          <p:nvPr/>
        </p:nvCxnSpPr>
        <p:spPr>
          <a:xfrm flipV="1">
            <a:off x="1757562" y="3933029"/>
            <a:ext cx="0" cy="813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4650A0A-C6C6-33AE-E87C-3D351FEE4F17}"/>
              </a:ext>
            </a:extLst>
          </p:cNvPr>
          <p:cNvCxnSpPr/>
          <p:nvPr/>
        </p:nvCxnSpPr>
        <p:spPr>
          <a:xfrm flipV="1">
            <a:off x="4004233" y="3933029"/>
            <a:ext cx="0" cy="813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C75454B-278D-5D6B-3830-92729648F2AE}"/>
              </a:ext>
            </a:extLst>
          </p:cNvPr>
          <p:cNvCxnSpPr>
            <a:cxnSpLocks/>
            <a:endCxn id="15" idx="1"/>
          </p:cNvCxnSpPr>
          <p:nvPr/>
        </p:nvCxnSpPr>
        <p:spPr>
          <a:xfrm>
            <a:off x="1757562" y="4374861"/>
            <a:ext cx="3656391" cy="1"/>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E4628125-BA0F-9CE1-C1AE-3EDA50CE682A}"/>
              </a:ext>
            </a:extLst>
          </p:cNvPr>
          <p:cNvSpPr txBox="1"/>
          <p:nvPr/>
        </p:nvSpPr>
        <p:spPr>
          <a:xfrm>
            <a:off x="8102896" y="3585502"/>
            <a:ext cx="2508567" cy="1600438"/>
          </a:xfrm>
          <a:prstGeom prst="rect">
            <a:avLst/>
          </a:prstGeom>
          <a:noFill/>
          <a:ln w="12700">
            <a:solidFill>
              <a:schemeClr val="tx1"/>
            </a:solidFill>
          </a:ln>
        </p:spPr>
        <p:txBody>
          <a:bodyPr wrap="square" rtlCol="0">
            <a:spAutoFit/>
          </a:bodyPr>
          <a:lstStyle/>
          <a:p>
            <a:r>
              <a:rPr lang="en-US" sz="1400" dirty="0"/>
              <a:t>Online and Stores</a:t>
            </a:r>
          </a:p>
          <a:p>
            <a:r>
              <a:rPr lang="en-US" sz="1400" dirty="0"/>
              <a:t>Executive Dashboards</a:t>
            </a:r>
          </a:p>
          <a:p>
            <a:r>
              <a:rPr lang="en-US" sz="1400" dirty="0"/>
              <a:t>Research Datastore</a:t>
            </a:r>
          </a:p>
          <a:p>
            <a:r>
              <a:rPr lang="en-US" sz="1400" dirty="0"/>
              <a:t>Engagement Surveys</a:t>
            </a:r>
          </a:p>
          <a:p>
            <a:r>
              <a:rPr lang="en-US" sz="1400" dirty="0"/>
              <a:t>Sales Forecasting</a:t>
            </a:r>
          </a:p>
          <a:p>
            <a:r>
              <a:rPr lang="en-US" sz="1400" dirty="0"/>
              <a:t>Employee Specific</a:t>
            </a:r>
          </a:p>
          <a:p>
            <a:r>
              <a:rPr lang="en-US" sz="1400" dirty="0"/>
              <a:t>…</a:t>
            </a:r>
          </a:p>
        </p:txBody>
      </p:sp>
      <p:sp>
        <p:nvSpPr>
          <p:cNvPr id="38" name="Rectangle: Rounded Corners 37">
            <a:extLst>
              <a:ext uri="{FF2B5EF4-FFF2-40B4-BE49-F238E27FC236}">
                <a16:creationId xmlns:a16="http://schemas.microsoft.com/office/drawing/2014/main" id="{21E7B476-2679-E566-FA36-3896D09A7F4F}"/>
              </a:ext>
            </a:extLst>
          </p:cNvPr>
          <p:cNvSpPr/>
          <p:nvPr/>
        </p:nvSpPr>
        <p:spPr>
          <a:xfrm>
            <a:off x="7936417" y="3294304"/>
            <a:ext cx="1600201" cy="3215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Applications</a:t>
            </a:r>
          </a:p>
        </p:txBody>
      </p:sp>
      <p:cxnSp>
        <p:nvCxnSpPr>
          <p:cNvPr id="40" name="Straight Connector 39">
            <a:extLst>
              <a:ext uri="{FF2B5EF4-FFF2-40B4-BE49-F238E27FC236}">
                <a16:creationId xmlns:a16="http://schemas.microsoft.com/office/drawing/2014/main" id="{F9243C6D-643B-28E0-945A-5CE84A61B0E7}"/>
              </a:ext>
            </a:extLst>
          </p:cNvPr>
          <p:cNvCxnSpPr>
            <a:cxnSpLocks/>
            <a:stCxn id="15" idx="3"/>
            <a:endCxn id="37" idx="1"/>
          </p:cNvCxnSpPr>
          <p:nvPr/>
        </p:nvCxnSpPr>
        <p:spPr>
          <a:xfrm>
            <a:off x="7340255" y="4374862"/>
            <a:ext cx="762641" cy="1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210F5C9-33D9-E831-ED94-FFC6EC4E3FA0}"/>
              </a:ext>
            </a:extLst>
          </p:cNvPr>
          <p:cNvCxnSpPr>
            <a:cxnSpLocks/>
            <a:stCxn id="37" idx="2"/>
          </p:cNvCxnSpPr>
          <p:nvPr/>
        </p:nvCxnSpPr>
        <p:spPr>
          <a:xfrm flipH="1">
            <a:off x="9357179" y="5185940"/>
            <a:ext cx="1" cy="12812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DBBCB9A-6375-101F-7A46-43EE14DBF897}"/>
              </a:ext>
            </a:extLst>
          </p:cNvPr>
          <p:cNvCxnSpPr>
            <a:cxnSpLocks/>
          </p:cNvCxnSpPr>
          <p:nvPr/>
        </p:nvCxnSpPr>
        <p:spPr>
          <a:xfrm flipV="1">
            <a:off x="449826" y="6459792"/>
            <a:ext cx="8907353" cy="7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14A4614-EF9F-7E7E-4D82-4CC7CEC53DE7}"/>
              </a:ext>
            </a:extLst>
          </p:cNvPr>
          <p:cNvCxnSpPr>
            <a:cxnSpLocks/>
          </p:cNvCxnSpPr>
          <p:nvPr/>
        </p:nvCxnSpPr>
        <p:spPr>
          <a:xfrm>
            <a:off x="449824" y="4374860"/>
            <a:ext cx="0" cy="209230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11D34C2-3345-2466-FBC0-D17F91D2AAC3}"/>
              </a:ext>
            </a:extLst>
          </p:cNvPr>
          <p:cNvCxnSpPr>
            <a:cxnSpLocks/>
          </p:cNvCxnSpPr>
          <p:nvPr/>
        </p:nvCxnSpPr>
        <p:spPr>
          <a:xfrm flipV="1">
            <a:off x="449824" y="4374861"/>
            <a:ext cx="1307738" cy="54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8890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0" name="Group 149"/>
          <p:cNvGrpSpPr/>
          <p:nvPr/>
        </p:nvGrpSpPr>
        <p:grpSpPr>
          <a:xfrm>
            <a:off x="935856" y="1028867"/>
            <a:ext cx="4008069" cy="4331539"/>
            <a:chOff x="805230" y="666013"/>
            <a:chExt cx="4008069" cy="4331539"/>
          </a:xfrm>
        </p:grpSpPr>
        <p:sp>
          <p:nvSpPr>
            <p:cNvPr id="118" name="TextBox 117"/>
            <p:cNvSpPr txBox="1"/>
            <p:nvPr/>
          </p:nvSpPr>
          <p:spPr>
            <a:xfrm flipH="1">
              <a:off x="805230" y="1155545"/>
              <a:ext cx="4008069" cy="1200329"/>
            </a:xfrm>
            <a:prstGeom prst="rect">
              <a:avLst/>
            </a:prstGeom>
            <a:noFill/>
          </p:spPr>
          <p:txBody>
            <a:bodyPr wrap="square" rtlCol="0">
              <a:spAutoFit/>
            </a:bodyPr>
            <a:lstStyle/>
            <a:p>
              <a:r>
                <a:rPr lang="en-US" sz="3600" dirty="0">
                  <a:latin typeface="+mj-lt"/>
                </a:rPr>
                <a:t>FINANCIAL PROJECTIONS</a:t>
              </a:r>
            </a:p>
          </p:txBody>
        </p:sp>
        <p:grpSp>
          <p:nvGrpSpPr>
            <p:cNvPr id="119" name="Group 118"/>
            <p:cNvGrpSpPr/>
            <p:nvPr/>
          </p:nvGrpSpPr>
          <p:grpSpPr>
            <a:xfrm flipH="1" flipV="1">
              <a:off x="805233" y="666013"/>
              <a:ext cx="3651246" cy="0"/>
              <a:chOff x="7866384" y="6191250"/>
              <a:chExt cx="3651246" cy="0"/>
            </a:xfrm>
          </p:grpSpPr>
          <p:cxnSp>
            <p:nvCxnSpPr>
              <p:cNvPr id="120" name="Straight Connector 119"/>
              <p:cNvCxnSpPr/>
              <p:nvPr/>
            </p:nvCxnSpPr>
            <p:spPr>
              <a:xfrm flipV="1">
                <a:off x="7866384" y="6191250"/>
                <a:ext cx="3651245"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44" name="TextBox 143"/>
            <p:cNvSpPr txBox="1"/>
            <p:nvPr/>
          </p:nvSpPr>
          <p:spPr>
            <a:xfrm flipH="1">
              <a:off x="805230" y="2718723"/>
              <a:ext cx="3747720" cy="2278829"/>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200" dirty="0">
                  <a:solidFill>
                    <a:schemeClr val="tx1">
                      <a:lumMod val="50000"/>
                      <a:lumOff val="50000"/>
                    </a:schemeClr>
                  </a:solidFill>
                </a:rPr>
                <a:t>An investment in the data science team represents a significant opportunity from a business perspective</a:t>
              </a:r>
            </a:p>
            <a:p>
              <a:pPr marL="171450" indent="-171450">
                <a:lnSpc>
                  <a:spcPct val="150000"/>
                </a:lnSpc>
                <a:buFont typeface="Arial" panose="020B0604020202020204" pitchFamily="34" charset="0"/>
                <a:buChar char="•"/>
              </a:pPr>
              <a:r>
                <a:rPr lang="en-US" sz="1200" dirty="0">
                  <a:solidFill>
                    <a:schemeClr val="tx1">
                      <a:lumMod val="50000"/>
                      <a:lumOff val="50000"/>
                    </a:schemeClr>
                  </a:solidFill>
                </a:rPr>
                <a:t>Driving increased sales growth, longer-run operating margins in excess of 40% , and the ability to scale efficiently</a:t>
              </a:r>
            </a:p>
            <a:p>
              <a:pPr marL="171450" indent="-171450">
                <a:lnSpc>
                  <a:spcPct val="150000"/>
                </a:lnSpc>
                <a:buFont typeface="Arial" panose="020B0604020202020204" pitchFamily="34" charset="0"/>
                <a:buChar char="•"/>
              </a:pPr>
              <a:r>
                <a:rPr lang="en-US" sz="1200" dirty="0">
                  <a:solidFill>
                    <a:schemeClr val="tx1">
                      <a:lumMod val="50000"/>
                      <a:lumOff val="50000"/>
                    </a:schemeClr>
                  </a:solidFill>
                </a:rPr>
                <a:t>Perception of AGM as a technology-enabled company could lead to multiple re-rating</a:t>
              </a:r>
            </a:p>
          </p:txBody>
        </p:sp>
      </p:grpSp>
      <p:pic>
        <p:nvPicPr>
          <p:cNvPr id="5" name="Picture 4" descr="Table&#10;&#10;Description automatically generated">
            <a:extLst>
              <a:ext uri="{FF2B5EF4-FFF2-40B4-BE49-F238E27FC236}">
                <a16:creationId xmlns:a16="http://schemas.microsoft.com/office/drawing/2014/main" id="{2DC75882-3509-FF00-4710-825FDA841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863768"/>
            <a:ext cx="7164757" cy="5422732"/>
          </a:xfrm>
          <a:prstGeom prst="rect">
            <a:avLst/>
          </a:prstGeom>
        </p:spPr>
      </p:pic>
    </p:spTree>
    <p:extLst>
      <p:ext uri="{BB962C8B-B14F-4D97-AF65-F5344CB8AC3E}">
        <p14:creationId xmlns:p14="http://schemas.microsoft.com/office/powerpoint/2010/main" val="4049575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12192000" cy="6858000"/>
          </a:xfrm>
          <a:prstGeom prst="rect">
            <a:avLst/>
          </a:prstGeom>
          <a:gradFill>
            <a:gsLst>
              <a:gs pos="0">
                <a:schemeClr val="accent1">
                  <a:alpha val="48000"/>
                </a:schemeClr>
              </a:gs>
              <a:gs pos="100000">
                <a:schemeClr val="tx1">
                  <a:alpha val="46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 name="TextBox 3"/>
          <p:cNvSpPr txBox="1"/>
          <p:nvPr/>
        </p:nvSpPr>
        <p:spPr>
          <a:xfrm>
            <a:off x="1702675" y="2016204"/>
            <a:ext cx="9062019" cy="4339650"/>
          </a:xfrm>
          <a:prstGeom prst="rect">
            <a:avLst/>
          </a:prstGeom>
          <a:noFill/>
        </p:spPr>
        <p:txBody>
          <a:bodyPr wrap="square" rtlCol="0">
            <a:spAutoFit/>
          </a:bodyPr>
          <a:lstStyle/>
          <a:p>
            <a:pPr algn="ctr"/>
            <a:r>
              <a:rPr lang="en-US" sz="13800" dirty="0">
                <a:solidFill>
                  <a:schemeClr val="bg1"/>
                </a:solidFill>
                <a:latin typeface="+mj-lt"/>
              </a:rPr>
              <a:t>Questions?</a:t>
            </a:r>
          </a:p>
        </p:txBody>
      </p:sp>
    </p:spTree>
    <p:extLst>
      <p:ext uri="{BB962C8B-B14F-4D97-AF65-F5344CB8AC3E}">
        <p14:creationId xmlns:p14="http://schemas.microsoft.com/office/powerpoint/2010/main" val="2268780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494218A7-F94B-32FC-68EB-0FFA4D7C234A}"/>
              </a:ext>
            </a:extLst>
          </p:cNvPr>
          <p:cNvPicPr>
            <a:picLocks noGrp="1" noChangeAspect="1"/>
          </p:cNvPicPr>
          <p:nvPr>
            <p:ph type="pic" sz="quarter" idx="10"/>
          </p:nvPr>
        </p:nvPicPr>
        <p:blipFill>
          <a:blip r:embed="rId3"/>
          <a:srcRect l="7225" r="7225"/>
          <a:stretch>
            <a:fillRect/>
          </a:stretch>
        </p:blipFill>
        <p:spPr>
          <a:prstGeom prst="rect">
            <a:avLst/>
          </a:prstGeom>
        </p:spPr>
      </p:pic>
      <p:sp>
        <p:nvSpPr>
          <p:cNvPr id="4" name="Rectangle 3"/>
          <p:cNvSpPr/>
          <p:nvPr/>
        </p:nvSpPr>
        <p:spPr>
          <a:xfrm>
            <a:off x="4895850" y="857251"/>
            <a:ext cx="6553200" cy="22288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95750" y="857251"/>
            <a:ext cx="800100" cy="2228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rot="16200000" flipH="1">
            <a:off x="3751492" y="1620300"/>
            <a:ext cx="1403346" cy="702756"/>
          </a:xfrm>
          <a:prstGeom prst="rect">
            <a:avLst/>
          </a:prstGeom>
          <a:noFill/>
        </p:spPr>
        <p:txBody>
          <a:bodyPr wrap="square" rtlCol="0">
            <a:spAutoFit/>
          </a:bodyPr>
          <a:lstStyle/>
          <a:p>
            <a:pPr algn="ctr">
              <a:lnSpc>
                <a:spcPct val="150000"/>
              </a:lnSpc>
            </a:pPr>
            <a:r>
              <a:rPr lang="en-US" sz="1400" dirty="0">
                <a:solidFill>
                  <a:schemeClr val="bg1"/>
                </a:solidFill>
                <a:latin typeface="+mj-lt"/>
              </a:rPr>
              <a:t>Acme Gourmet Meals</a:t>
            </a:r>
          </a:p>
        </p:txBody>
      </p:sp>
      <p:sp>
        <p:nvSpPr>
          <p:cNvPr id="7" name="TextBox 6"/>
          <p:cNvSpPr txBox="1"/>
          <p:nvPr/>
        </p:nvSpPr>
        <p:spPr>
          <a:xfrm flipH="1">
            <a:off x="5510648" y="1233012"/>
            <a:ext cx="5323603" cy="1899687"/>
          </a:xfrm>
          <a:prstGeom prst="rect">
            <a:avLst/>
          </a:prstGeom>
          <a:noFill/>
        </p:spPr>
        <p:txBody>
          <a:bodyPr wrap="square" rtlCol="0">
            <a:spAutoFit/>
          </a:bodyPr>
          <a:lstStyle/>
          <a:p>
            <a:pPr algn="just">
              <a:lnSpc>
                <a:spcPct val="150000"/>
              </a:lnSpc>
            </a:pPr>
            <a:r>
              <a:rPr lang="en-US" sz="1600" dirty="0">
                <a:solidFill>
                  <a:schemeClr val="tx1">
                    <a:lumMod val="75000"/>
                    <a:lumOff val="25000"/>
                  </a:schemeClr>
                </a:solidFill>
              </a:rPr>
              <a:t>Acme Gourmet Meals (AGM) is an innovative food company that offers healthy, seasonal pre-made meals. It delivers to customers in the Greater Bay Area, focusing on young professionals that are too busy to cook or grocery shop.</a:t>
            </a:r>
          </a:p>
        </p:txBody>
      </p:sp>
      <p:grpSp>
        <p:nvGrpSpPr>
          <p:cNvPr id="27" name="Group 26"/>
          <p:cNvGrpSpPr/>
          <p:nvPr/>
        </p:nvGrpSpPr>
        <p:grpSpPr>
          <a:xfrm>
            <a:off x="7050860" y="5435600"/>
            <a:ext cx="4398190" cy="704850"/>
            <a:chOff x="7050860" y="4685022"/>
            <a:chExt cx="4394200" cy="1455428"/>
          </a:xfrm>
        </p:grpSpPr>
        <p:sp>
          <p:nvSpPr>
            <p:cNvPr id="3" name="TextBox 2"/>
            <p:cNvSpPr txBox="1"/>
            <p:nvPr/>
          </p:nvSpPr>
          <p:spPr>
            <a:xfrm>
              <a:off x="7050860" y="4685022"/>
              <a:ext cx="4394200" cy="1334594"/>
            </a:xfrm>
            <a:prstGeom prst="rect">
              <a:avLst/>
            </a:prstGeom>
            <a:noFill/>
          </p:spPr>
          <p:txBody>
            <a:bodyPr wrap="square" rtlCol="0">
              <a:spAutoFit/>
            </a:bodyPr>
            <a:lstStyle/>
            <a:p>
              <a:pPr algn="r"/>
              <a:r>
                <a:rPr lang="en-US" sz="3600" dirty="0">
                  <a:latin typeface="+mj-lt"/>
                </a:rPr>
                <a:t>01 BACKGROUND</a:t>
              </a:r>
            </a:p>
          </p:txBody>
        </p:sp>
        <p:grpSp>
          <p:nvGrpSpPr>
            <p:cNvPr id="24" name="Group 23"/>
            <p:cNvGrpSpPr/>
            <p:nvPr/>
          </p:nvGrpSpPr>
          <p:grpSpPr>
            <a:xfrm>
              <a:off x="7050860" y="6140450"/>
              <a:ext cx="4394200" cy="0"/>
              <a:chOff x="7123430" y="6191250"/>
              <a:chExt cx="4394200" cy="0"/>
            </a:xfrm>
          </p:grpSpPr>
          <p:cxnSp>
            <p:nvCxnSpPr>
              <p:cNvPr id="10" name="Straight Connector 9"/>
              <p:cNvCxnSpPr/>
              <p:nvPr/>
            </p:nvCxnSpPr>
            <p:spPr>
              <a:xfrm>
                <a:off x="7123430" y="6191250"/>
                <a:ext cx="4394200"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pic>
        <p:nvPicPr>
          <p:cNvPr id="11" name="Picture 10">
            <a:extLst>
              <a:ext uri="{FF2B5EF4-FFF2-40B4-BE49-F238E27FC236}">
                <a16:creationId xmlns:a16="http://schemas.microsoft.com/office/drawing/2014/main" id="{88EC88C8-F00D-D844-56DA-1A4F4DBAFF20}"/>
              </a:ext>
            </a:extLst>
          </p:cNvPr>
          <p:cNvPicPr>
            <a:picLocks noChangeAspect="1"/>
          </p:cNvPicPr>
          <p:nvPr/>
        </p:nvPicPr>
        <p:blipFill>
          <a:blip r:embed="rId4"/>
          <a:stretch>
            <a:fillRect/>
          </a:stretch>
        </p:blipFill>
        <p:spPr>
          <a:xfrm>
            <a:off x="8123743" y="3212840"/>
            <a:ext cx="3145260" cy="2096021"/>
          </a:xfrm>
          <a:prstGeom prst="rect">
            <a:avLst/>
          </a:prstGeom>
        </p:spPr>
      </p:pic>
    </p:spTree>
    <p:extLst>
      <p:ext uri="{BB962C8B-B14F-4D97-AF65-F5344CB8AC3E}">
        <p14:creationId xmlns:p14="http://schemas.microsoft.com/office/powerpoint/2010/main" val="15798256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15507D8-CD8C-9869-2B81-293639B550E5}"/>
              </a:ext>
            </a:extLst>
          </p:cNvPr>
          <p:cNvPicPr>
            <a:picLocks noGrp="1" noChangeAspect="1"/>
          </p:cNvPicPr>
          <p:nvPr>
            <p:ph type="pic" sz="quarter" idx="10"/>
          </p:nvPr>
        </p:nvPicPr>
        <p:blipFill>
          <a:blip r:embed="rId3"/>
          <a:srcRect l="32705" r="32705"/>
          <a:stretch>
            <a:fillRect/>
          </a:stretch>
        </p:blipFill>
        <p:spPr>
          <a:prstGeom prst="rect">
            <a:avLst/>
          </a:prstGeom>
        </p:spPr>
      </p:pic>
      <p:sp>
        <p:nvSpPr>
          <p:cNvPr id="10" name="TextBox 9"/>
          <p:cNvSpPr txBox="1"/>
          <p:nvPr/>
        </p:nvSpPr>
        <p:spPr>
          <a:xfrm flipH="1">
            <a:off x="814458" y="918487"/>
            <a:ext cx="4252841" cy="1200329"/>
          </a:xfrm>
          <a:prstGeom prst="rect">
            <a:avLst/>
          </a:prstGeom>
          <a:noFill/>
        </p:spPr>
        <p:txBody>
          <a:bodyPr wrap="square" rtlCol="0">
            <a:spAutoFit/>
          </a:bodyPr>
          <a:lstStyle/>
          <a:p>
            <a:r>
              <a:rPr lang="en-US" sz="3600" dirty="0">
                <a:latin typeface="+mj-lt"/>
              </a:rPr>
              <a:t>A VISION FOR THE FUTURE</a:t>
            </a:r>
          </a:p>
        </p:txBody>
      </p:sp>
      <p:grpSp>
        <p:nvGrpSpPr>
          <p:cNvPr id="11" name="Group 10"/>
          <p:cNvGrpSpPr/>
          <p:nvPr/>
        </p:nvGrpSpPr>
        <p:grpSpPr>
          <a:xfrm flipH="1" flipV="1">
            <a:off x="814459" y="663388"/>
            <a:ext cx="4394200" cy="0"/>
            <a:chOff x="7123430" y="6191250"/>
            <a:chExt cx="4394200" cy="0"/>
          </a:xfrm>
        </p:grpSpPr>
        <p:cxnSp>
          <p:nvCxnSpPr>
            <p:cNvPr id="12" name="Straight Connector 11"/>
            <p:cNvCxnSpPr/>
            <p:nvPr/>
          </p:nvCxnSpPr>
          <p:spPr>
            <a:xfrm>
              <a:off x="7123430" y="6191250"/>
              <a:ext cx="4394200"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rot="10800000">
            <a:off x="789798" y="4077136"/>
            <a:ext cx="7353298" cy="2101301"/>
            <a:chOff x="4095753" y="857251"/>
            <a:chExt cx="7353298" cy="2228850"/>
          </a:xfrm>
        </p:grpSpPr>
        <p:sp>
          <p:nvSpPr>
            <p:cNvPr id="14" name="Rectangle 13"/>
            <p:cNvSpPr/>
            <p:nvPr/>
          </p:nvSpPr>
          <p:spPr>
            <a:xfrm>
              <a:off x="4888703" y="857251"/>
              <a:ext cx="6560348" cy="22288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095753" y="857251"/>
              <a:ext cx="792949" cy="2228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rot="16200000">
              <a:off x="3754671" y="1740844"/>
              <a:ext cx="1403346" cy="461665"/>
            </a:xfrm>
            <a:prstGeom prst="rect">
              <a:avLst/>
            </a:prstGeom>
            <a:noFill/>
          </p:spPr>
          <p:txBody>
            <a:bodyPr wrap="square" rtlCol="0">
              <a:spAutoFit/>
            </a:bodyPr>
            <a:lstStyle/>
            <a:p>
              <a:pPr algn="ctr">
                <a:lnSpc>
                  <a:spcPct val="150000"/>
                </a:lnSpc>
              </a:pPr>
              <a:r>
                <a:rPr lang="en-US" dirty="0">
                  <a:solidFill>
                    <a:schemeClr val="bg1"/>
                  </a:solidFill>
                  <a:latin typeface="+mj-lt"/>
                </a:rPr>
                <a:t>SOLUTION</a:t>
              </a:r>
            </a:p>
          </p:txBody>
        </p:sp>
        <p:sp>
          <p:nvSpPr>
            <p:cNvPr id="17" name="TextBox 16"/>
            <p:cNvSpPr txBox="1"/>
            <p:nvPr/>
          </p:nvSpPr>
          <p:spPr>
            <a:xfrm rot="10800000" flipH="1">
              <a:off x="5510649" y="1110678"/>
              <a:ext cx="5323603" cy="1724831"/>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rPr>
                <a:t>Continuous Learning through Data Science: </a:t>
              </a:r>
              <a:r>
                <a:rPr lang="en-US" sz="1200" dirty="0">
                  <a:solidFill>
                    <a:schemeClr val="tx1">
                      <a:lumMod val="75000"/>
                      <a:lumOff val="25000"/>
                    </a:schemeClr>
                  </a:solidFill>
                </a:rPr>
                <a:t>The innovative management team is focused on expanding its store footprint, optimizing delivery in the Bay Area, and iterating on its successes with help of the data science team to drive new ideas, insights, and intuition. It believes the use of data science can lead to an improved margin profile, increased TAMs, and take rates.</a:t>
              </a:r>
            </a:p>
          </p:txBody>
        </p:sp>
      </p:grpSp>
      <p:sp>
        <p:nvSpPr>
          <p:cNvPr id="26" name="TextBox 25"/>
          <p:cNvSpPr txBox="1"/>
          <p:nvPr/>
        </p:nvSpPr>
        <p:spPr>
          <a:xfrm rot="16200000" flipH="1">
            <a:off x="6228861" y="1267153"/>
            <a:ext cx="1546084" cy="338554"/>
          </a:xfrm>
          <a:prstGeom prst="rect">
            <a:avLst/>
          </a:prstGeom>
          <a:noFill/>
        </p:spPr>
        <p:txBody>
          <a:bodyPr wrap="square" rtlCol="0">
            <a:spAutoFit/>
          </a:bodyPr>
          <a:lstStyle/>
          <a:p>
            <a:pPr algn="r">
              <a:lnSpc>
                <a:spcPct val="150000"/>
              </a:lnSpc>
            </a:pPr>
            <a:r>
              <a:rPr lang="en-US" sz="1200" b="1" dirty="0">
                <a:solidFill>
                  <a:schemeClr val="bg2">
                    <a:lumMod val="75000"/>
                  </a:schemeClr>
                </a:solidFill>
                <a:latin typeface="+mj-lt"/>
              </a:rPr>
              <a:t>DATA SCIENCE</a:t>
            </a:r>
          </a:p>
        </p:txBody>
      </p:sp>
      <p:grpSp>
        <p:nvGrpSpPr>
          <p:cNvPr id="20" name="Group 19">
            <a:extLst>
              <a:ext uri="{FF2B5EF4-FFF2-40B4-BE49-F238E27FC236}">
                <a16:creationId xmlns:a16="http://schemas.microsoft.com/office/drawing/2014/main" id="{77880F1E-9508-E707-404D-7339DBB74226}"/>
              </a:ext>
            </a:extLst>
          </p:cNvPr>
          <p:cNvGrpSpPr/>
          <p:nvPr/>
        </p:nvGrpSpPr>
        <p:grpSpPr>
          <a:xfrm rot="10800000">
            <a:off x="789798" y="2118816"/>
            <a:ext cx="7353298" cy="1960212"/>
            <a:chOff x="4095753" y="857251"/>
            <a:chExt cx="7353298" cy="2228850"/>
          </a:xfrm>
        </p:grpSpPr>
        <p:sp>
          <p:nvSpPr>
            <p:cNvPr id="21" name="Rectangle 20">
              <a:extLst>
                <a:ext uri="{FF2B5EF4-FFF2-40B4-BE49-F238E27FC236}">
                  <a16:creationId xmlns:a16="http://schemas.microsoft.com/office/drawing/2014/main" id="{A2B8C6D7-CFEC-CE06-23A1-A3A973D44451}"/>
                </a:ext>
              </a:extLst>
            </p:cNvPr>
            <p:cNvSpPr/>
            <p:nvPr/>
          </p:nvSpPr>
          <p:spPr>
            <a:xfrm>
              <a:off x="4888703" y="857251"/>
              <a:ext cx="6560348" cy="22288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D326919-7225-1FC0-C5F2-C163EED79266}"/>
                </a:ext>
              </a:extLst>
            </p:cNvPr>
            <p:cNvSpPr/>
            <p:nvPr/>
          </p:nvSpPr>
          <p:spPr>
            <a:xfrm>
              <a:off x="4095753" y="857251"/>
              <a:ext cx="792949" cy="2228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8AC4F19-A919-95C5-C0DB-FACE8E1C1125}"/>
                </a:ext>
              </a:extLst>
            </p:cNvPr>
            <p:cNvSpPr txBox="1"/>
            <p:nvPr/>
          </p:nvSpPr>
          <p:spPr>
            <a:xfrm rot="16200000">
              <a:off x="3754671" y="1740844"/>
              <a:ext cx="1403346" cy="461665"/>
            </a:xfrm>
            <a:prstGeom prst="rect">
              <a:avLst/>
            </a:prstGeom>
            <a:noFill/>
          </p:spPr>
          <p:txBody>
            <a:bodyPr wrap="square" rtlCol="0">
              <a:spAutoFit/>
            </a:bodyPr>
            <a:lstStyle/>
            <a:p>
              <a:pPr algn="ctr">
                <a:lnSpc>
                  <a:spcPct val="150000"/>
                </a:lnSpc>
              </a:pPr>
              <a:r>
                <a:rPr lang="en-US" dirty="0">
                  <a:solidFill>
                    <a:schemeClr val="bg1"/>
                  </a:solidFill>
                  <a:latin typeface="+mj-lt"/>
                </a:rPr>
                <a:t>PROBLEM</a:t>
              </a:r>
            </a:p>
          </p:txBody>
        </p:sp>
        <p:sp>
          <p:nvSpPr>
            <p:cNvPr id="24" name="TextBox 23">
              <a:extLst>
                <a:ext uri="{FF2B5EF4-FFF2-40B4-BE49-F238E27FC236}">
                  <a16:creationId xmlns:a16="http://schemas.microsoft.com/office/drawing/2014/main" id="{1B068872-7E89-2182-23E3-11DFC845F13F}"/>
                </a:ext>
              </a:extLst>
            </p:cNvPr>
            <p:cNvSpPr txBox="1"/>
            <p:nvPr/>
          </p:nvSpPr>
          <p:spPr>
            <a:xfrm rot="10800000" flipH="1">
              <a:off x="5510648" y="1591136"/>
              <a:ext cx="5323603" cy="893834"/>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rPr>
                <a:t>Problem Statement: </a:t>
              </a:r>
              <a:r>
                <a:rPr lang="en-US" sz="1200" dirty="0">
                  <a:solidFill>
                    <a:schemeClr val="tx1">
                      <a:lumMod val="75000"/>
                      <a:lumOff val="25000"/>
                    </a:schemeClr>
                  </a:solidFill>
                </a:rPr>
                <a:t>How can AGM optimize delivery and pickup capabilities in the Bay Area to better serve their customers today while positioning the company for long-term growth and success?</a:t>
              </a:r>
            </a:p>
          </p:txBody>
        </p:sp>
      </p:grpSp>
    </p:spTree>
    <p:extLst>
      <p:ext uri="{BB962C8B-B14F-4D97-AF65-F5344CB8AC3E}">
        <p14:creationId xmlns:p14="http://schemas.microsoft.com/office/powerpoint/2010/main" val="3275300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rot="10800000">
            <a:off x="965196" y="887051"/>
            <a:ext cx="6476288" cy="4992016"/>
            <a:chOff x="4299720" y="857251"/>
            <a:chExt cx="4091283" cy="2228850"/>
          </a:xfrm>
        </p:grpSpPr>
        <p:sp>
          <p:nvSpPr>
            <p:cNvPr id="7" name="Rectangle 6"/>
            <p:cNvSpPr/>
            <p:nvPr/>
          </p:nvSpPr>
          <p:spPr>
            <a:xfrm>
              <a:off x="4866762" y="857251"/>
              <a:ext cx="3524241" cy="22288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16200000" flipH="1">
              <a:off x="3743872" y="1825853"/>
              <a:ext cx="1403346" cy="291649"/>
            </a:xfrm>
            <a:prstGeom prst="rect">
              <a:avLst/>
            </a:prstGeom>
            <a:noFill/>
          </p:spPr>
          <p:txBody>
            <a:bodyPr wrap="square" rtlCol="0">
              <a:spAutoFit/>
            </a:bodyPr>
            <a:lstStyle/>
            <a:p>
              <a:pPr algn="ctr">
                <a:lnSpc>
                  <a:spcPct val="150000"/>
                </a:lnSpc>
              </a:pPr>
              <a:r>
                <a:rPr lang="en-US" dirty="0">
                  <a:solidFill>
                    <a:schemeClr val="bg1"/>
                  </a:solidFill>
                  <a:latin typeface="+mj-lt"/>
                </a:rPr>
                <a:t>Continuous Learning</a:t>
              </a:r>
            </a:p>
          </p:txBody>
        </p:sp>
        <p:sp>
          <p:nvSpPr>
            <p:cNvPr id="10" name="TextBox 9"/>
            <p:cNvSpPr txBox="1"/>
            <p:nvPr/>
          </p:nvSpPr>
          <p:spPr>
            <a:xfrm rot="10800000" flipH="1">
              <a:off x="5065216" y="1009571"/>
              <a:ext cx="2603552" cy="188318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200" dirty="0">
                  <a:solidFill>
                    <a:schemeClr val="tx1">
                      <a:lumMod val="75000"/>
                      <a:lumOff val="25000"/>
                    </a:schemeClr>
                  </a:solidFill>
                </a:rPr>
                <a:t>What is our target market from the perspective of customer demographics? What are their ages, genders, income levels and primary places of residence?</a:t>
              </a:r>
            </a:p>
            <a:p>
              <a:pPr marL="285750" indent="-285750">
                <a:lnSpc>
                  <a:spcPct val="150000"/>
                </a:lnSpc>
                <a:buFont typeface="Arial" panose="020B0604020202020204" pitchFamily="34" charset="0"/>
                <a:buChar char="•"/>
              </a:pPr>
              <a:r>
                <a:rPr lang="en-US" sz="1200" dirty="0">
                  <a:solidFill>
                    <a:schemeClr val="tx1">
                      <a:lumMod val="75000"/>
                      <a:lumOff val="25000"/>
                    </a:schemeClr>
                  </a:solidFill>
                </a:rPr>
                <a:t>What times during the day and week tend to lead to peak sales generation? What can we learn from the surrounding areas at such times?</a:t>
              </a:r>
            </a:p>
            <a:p>
              <a:pPr marL="285750" indent="-285750">
                <a:lnSpc>
                  <a:spcPct val="150000"/>
                </a:lnSpc>
                <a:buFont typeface="Arial" panose="020B0604020202020204" pitchFamily="34" charset="0"/>
                <a:buChar char="•"/>
              </a:pPr>
              <a:r>
                <a:rPr lang="en-US" sz="1200" dirty="0">
                  <a:solidFill>
                    <a:schemeClr val="tx1">
                      <a:lumMod val="75000"/>
                      <a:lumOff val="25000"/>
                    </a:schemeClr>
                  </a:solidFill>
                </a:rPr>
                <a:t>What features will be the best predictor for increasing sales?</a:t>
              </a:r>
            </a:p>
            <a:p>
              <a:pPr marL="285750" indent="-285750">
                <a:lnSpc>
                  <a:spcPct val="150000"/>
                </a:lnSpc>
                <a:buFont typeface="Arial" panose="020B0604020202020204" pitchFamily="34" charset="0"/>
                <a:buChar char="•"/>
              </a:pPr>
              <a:r>
                <a:rPr lang="en-US" sz="1200" dirty="0">
                  <a:solidFill>
                    <a:schemeClr val="tx1">
                      <a:lumMod val="75000"/>
                      <a:lumOff val="25000"/>
                    </a:schemeClr>
                  </a:solidFill>
                </a:rPr>
                <a:t>Does Betweenness make sense as a variable to optimize?</a:t>
              </a:r>
            </a:p>
            <a:p>
              <a:pPr marL="285750" indent="-285750">
                <a:lnSpc>
                  <a:spcPct val="150000"/>
                </a:lnSpc>
                <a:buFont typeface="Arial" panose="020B0604020202020204" pitchFamily="34" charset="0"/>
                <a:buChar char="•"/>
              </a:pPr>
              <a:r>
                <a:rPr lang="en-US" sz="1200" dirty="0">
                  <a:solidFill>
                    <a:schemeClr val="tx1">
                      <a:lumMod val="75000"/>
                      <a:lumOff val="25000"/>
                    </a:schemeClr>
                  </a:solidFill>
                </a:rPr>
                <a:t>How will we test and roll out new ideas?</a:t>
              </a:r>
            </a:p>
            <a:p>
              <a:pPr marL="285750" indent="-285750">
                <a:lnSpc>
                  <a:spcPct val="150000"/>
                </a:lnSpc>
                <a:buFont typeface="Arial" panose="020B0604020202020204" pitchFamily="34" charset="0"/>
                <a:buChar char="•"/>
              </a:pPr>
              <a:r>
                <a:rPr lang="en-US" sz="1200" dirty="0">
                  <a:solidFill>
                    <a:schemeClr val="tx1">
                      <a:lumMod val="75000"/>
                      <a:lumOff val="25000"/>
                    </a:schemeClr>
                  </a:solidFill>
                </a:rPr>
                <a:t>Can we optimize our inventory more efficiently?</a:t>
              </a:r>
            </a:p>
            <a:p>
              <a:pPr marL="285750" indent="-285750">
                <a:lnSpc>
                  <a:spcPct val="150000"/>
                </a:lnSpc>
                <a:buFont typeface="Arial" panose="020B0604020202020204" pitchFamily="34" charset="0"/>
                <a:buChar char="•"/>
              </a:pPr>
              <a:endParaRPr lang="en-US" sz="1200" dirty="0">
                <a:solidFill>
                  <a:schemeClr val="tx1">
                    <a:lumMod val="75000"/>
                    <a:lumOff val="25000"/>
                  </a:schemeClr>
                </a:solidFill>
              </a:endParaRPr>
            </a:p>
            <a:p>
              <a:pPr marL="285750" indent="-285750">
                <a:lnSpc>
                  <a:spcPct val="150000"/>
                </a:lnSpc>
                <a:buFont typeface="Arial" panose="020B0604020202020204" pitchFamily="34" charset="0"/>
                <a:buChar char="•"/>
              </a:pPr>
              <a:endParaRPr lang="en-US" sz="1200" dirty="0">
                <a:solidFill>
                  <a:schemeClr val="tx1">
                    <a:lumMod val="75000"/>
                    <a:lumOff val="25000"/>
                  </a:schemeClr>
                </a:solidFill>
              </a:endParaRPr>
            </a:p>
          </p:txBody>
        </p:sp>
      </p:grpSp>
      <p:grpSp>
        <p:nvGrpSpPr>
          <p:cNvPr id="11" name="Group 10"/>
          <p:cNvGrpSpPr/>
          <p:nvPr/>
        </p:nvGrpSpPr>
        <p:grpSpPr>
          <a:xfrm flipV="1">
            <a:off x="6417526" y="754041"/>
            <a:ext cx="5277254" cy="667953"/>
            <a:chOff x="7814225" y="5472497"/>
            <a:chExt cx="3879168" cy="667953"/>
          </a:xfrm>
        </p:grpSpPr>
        <p:sp>
          <p:nvSpPr>
            <p:cNvPr id="12" name="TextBox 11"/>
            <p:cNvSpPr txBox="1"/>
            <p:nvPr/>
          </p:nvSpPr>
          <p:spPr>
            <a:xfrm rot="10800000">
              <a:off x="8062558" y="5472497"/>
              <a:ext cx="3630835" cy="584775"/>
            </a:xfrm>
            <a:prstGeom prst="rect">
              <a:avLst/>
            </a:prstGeom>
            <a:noFill/>
          </p:spPr>
          <p:txBody>
            <a:bodyPr wrap="square" rtlCol="0">
              <a:spAutoFit/>
            </a:bodyPr>
            <a:lstStyle/>
            <a:p>
              <a:pPr algn="r"/>
              <a:r>
                <a:rPr lang="en-US" sz="3200" dirty="0">
                  <a:latin typeface="+mj-lt"/>
                </a:rPr>
                <a:t>Questions of Interest</a:t>
              </a:r>
            </a:p>
          </p:txBody>
        </p:sp>
        <p:grpSp>
          <p:nvGrpSpPr>
            <p:cNvPr id="13" name="Group 12"/>
            <p:cNvGrpSpPr/>
            <p:nvPr/>
          </p:nvGrpSpPr>
          <p:grpSpPr>
            <a:xfrm>
              <a:off x="7814225" y="6140450"/>
              <a:ext cx="3630835" cy="0"/>
              <a:chOff x="7886795" y="6191250"/>
              <a:chExt cx="3630835" cy="0"/>
            </a:xfrm>
          </p:grpSpPr>
          <p:cxnSp>
            <p:nvCxnSpPr>
              <p:cNvPr id="14" name="Straight Connector 13"/>
              <p:cNvCxnSpPr/>
              <p:nvPr/>
            </p:nvCxnSpPr>
            <p:spPr>
              <a:xfrm>
                <a:off x="7886795" y="6191250"/>
                <a:ext cx="3630835"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sp>
        <p:nvSpPr>
          <p:cNvPr id="23" name="Oval 22">
            <a:extLst>
              <a:ext uri="{FF2B5EF4-FFF2-40B4-BE49-F238E27FC236}">
                <a16:creationId xmlns:a16="http://schemas.microsoft.com/office/drawing/2014/main" id="{308329E4-60F4-6113-89CE-FAFA709812CC}"/>
              </a:ext>
            </a:extLst>
          </p:cNvPr>
          <p:cNvSpPr/>
          <p:nvPr/>
        </p:nvSpPr>
        <p:spPr>
          <a:xfrm>
            <a:off x="1143357" y="978933"/>
            <a:ext cx="852046" cy="852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Question Mark with solid fill">
            <a:extLst>
              <a:ext uri="{FF2B5EF4-FFF2-40B4-BE49-F238E27FC236}">
                <a16:creationId xmlns:a16="http://schemas.microsoft.com/office/drawing/2014/main" id="{21343D65-2A62-DBE7-EFE9-C2A014DD67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86738" y="1049697"/>
            <a:ext cx="744595" cy="744595"/>
          </a:xfrm>
          <a:prstGeom prst="rect">
            <a:avLst/>
          </a:prstGeom>
        </p:spPr>
      </p:pic>
      <p:pic>
        <p:nvPicPr>
          <p:cNvPr id="25" name="Picture 24">
            <a:extLst>
              <a:ext uri="{FF2B5EF4-FFF2-40B4-BE49-F238E27FC236}">
                <a16:creationId xmlns:a16="http://schemas.microsoft.com/office/drawing/2014/main" id="{5ABBAACB-76D3-3AAA-74E1-76DEC10B742E}"/>
              </a:ext>
            </a:extLst>
          </p:cNvPr>
          <p:cNvPicPr>
            <a:picLocks noChangeAspect="1"/>
          </p:cNvPicPr>
          <p:nvPr/>
        </p:nvPicPr>
        <p:blipFill>
          <a:blip r:embed="rId5"/>
          <a:stretch>
            <a:fillRect/>
          </a:stretch>
        </p:blipFill>
        <p:spPr>
          <a:xfrm>
            <a:off x="8242568" y="2039165"/>
            <a:ext cx="3452212" cy="1802042"/>
          </a:xfrm>
          <a:prstGeom prst="rect">
            <a:avLst/>
          </a:prstGeom>
        </p:spPr>
      </p:pic>
      <p:pic>
        <p:nvPicPr>
          <p:cNvPr id="26" name="Picture 25">
            <a:extLst>
              <a:ext uri="{FF2B5EF4-FFF2-40B4-BE49-F238E27FC236}">
                <a16:creationId xmlns:a16="http://schemas.microsoft.com/office/drawing/2014/main" id="{EC9BB801-7ABA-D823-950A-C97F5E15DADF}"/>
              </a:ext>
            </a:extLst>
          </p:cNvPr>
          <p:cNvPicPr>
            <a:picLocks noChangeAspect="1"/>
          </p:cNvPicPr>
          <p:nvPr/>
        </p:nvPicPr>
        <p:blipFill>
          <a:blip r:embed="rId6"/>
          <a:stretch>
            <a:fillRect/>
          </a:stretch>
        </p:blipFill>
        <p:spPr>
          <a:xfrm>
            <a:off x="9416334" y="3917814"/>
            <a:ext cx="2278446" cy="2073597"/>
          </a:xfrm>
          <a:prstGeom prst="rect">
            <a:avLst/>
          </a:prstGeom>
        </p:spPr>
      </p:pic>
    </p:spTree>
    <p:extLst>
      <p:ext uri="{BB962C8B-B14F-4D97-AF65-F5344CB8AC3E}">
        <p14:creationId xmlns:p14="http://schemas.microsoft.com/office/powerpoint/2010/main" val="197339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87C9CAE-A164-A160-0CFC-FCCD1704AB3D}"/>
              </a:ext>
            </a:extLst>
          </p:cNvPr>
          <p:cNvGrpSpPr/>
          <p:nvPr/>
        </p:nvGrpSpPr>
        <p:grpSpPr>
          <a:xfrm>
            <a:off x="418625" y="563895"/>
            <a:ext cx="7405035" cy="5866216"/>
            <a:chOff x="713399" y="666013"/>
            <a:chExt cx="4227729" cy="5866216"/>
          </a:xfrm>
        </p:grpSpPr>
        <p:sp>
          <p:nvSpPr>
            <p:cNvPr id="3" name="TextBox 2">
              <a:extLst>
                <a:ext uri="{FF2B5EF4-FFF2-40B4-BE49-F238E27FC236}">
                  <a16:creationId xmlns:a16="http://schemas.microsoft.com/office/drawing/2014/main" id="{43276616-E6C4-41D9-C64C-D2F4853031C2}"/>
                </a:ext>
              </a:extLst>
            </p:cNvPr>
            <p:cNvSpPr txBox="1"/>
            <p:nvPr/>
          </p:nvSpPr>
          <p:spPr>
            <a:xfrm flipH="1">
              <a:off x="713399" y="906604"/>
              <a:ext cx="4008069" cy="646331"/>
            </a:xfrm>
            <a:prstGeom prst="rect">
              <a:avLst/>
            </a:prstGeom>
            <a:noFill/>
          </p:spPr>
          <p:txBody>
            <a:bodyPr wrap="square" rtlCol="0">
              <a:spAutoFit/>
            </a:bodyPr>
            <a:lstStyle/>
            <a:p>
              <a:r>
                <a:rPr lang="en-US" sz="3600" dirty="0">
                  <a:latin typeface="+mj-lt"/>
                </a:rPr>
                <a:t>Features </a:t>
              </a:r>
            </a:p>
          </p:txBody>
        </p:sp>
        <p:grpSp>
          <p:nvGrpSpPr>
            <p:cNvPr id="4" name="Group 3">
              <a:extLst>
                <a:ext uri="{FF2B5EF4-FFF2-40B4-BE49-F238E27FC236}">
                  <a16:creationId xmlns:a16="http://schemas.microsoft.com/office/drawing/2014/main" id="{296F369D-6BAF-9ED2-10B8-BA3BAAADDB72}"/>
                </a:ext>
              </a:extLst>
            </p:cNvPr>
            <p:cNvGrpSpPr/>
            <p:nvPr/>
          </p:nvGrpSpPr>
          <p:grpSpPr>
            <a:xfrm flipH="1" flipV="1">
              <a:off x="805233" y="666013"/>
              <a:ext cx="3651246" cy="0"/>
              <a:chOff x="7866384" y="6191250"/>
              <a:chExt cx="3651246" cy="0"/>
            </a:xfrm>
          </p:grpSpPr>
          <p:cxnSp>
            <p:nvCxnSpPr>
              <p:cNvPr id="17" name="Straight Connector 16">
                <a:extLst>
                  <a:ext uri="{FF2B5EF4-FFF2-40B4-BE49-F238E27FC236}">
                    <a16:creationId xmlns:a16="http://schemas.microsoft.com/office/drawing/2014/main" id="{2654BE6B-1E37-4E17-7CAF-3194B53916C8}"/>
                  </a:ext>
                </a:extLst>
              </p:cNvPr>
              <p:cNvCxnSpPr/>
              <p:nvPr/>
            </p:nvCxnSpPr>
            <p:spPr>
              <a:xfrm flipV="1">
                <a:off x="7866384" y="6191250"/>
                <a:ext cx="3651245"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DE17CF3-FE8E-83CC-57D3-1893A9E2F86B}"/>
                  </a:ext>
                </a:extLst>
              </p:cNvPr>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7B79A549-776F-9009-99D9-97F999BF21B5}"/>
                </a:ext>
              </a:extLst>
            </p:cNvPr>
            <p:cNvSpPr txBox="1"/>
            <p:nvPr/>
          </p:nvSpPr>
          <p:spPr>
            <a:xfrm flipH="1">
              <a:off x="713399" y="1626847"/>
              <a:ext cx="4227729" cy="490538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400" dirty="0"/>
                <a:t>Degree Centrality</a:t>
              </a:r>
            </a:p>
            <a:p>
              <a:pPr marL="628650" lvl="1" indent="-171450">
                <a:lnSpc>
                  <a:spcPct val="150000"/>
                </a:lnSpc>
                <a:buFont typeface="Arial" panose="020B0604020202020204" pitchFamily="34" charset="0"/>
                <a:buChar char="•"/>
              </a:pPr>
              <a:r>
                <a:rPr lang="en-US" sz="1400" dirty="0"/>
                <a:t>Measures number of relationships a node has in a graph: incoming, outgoing</a:t>
              </a:r>
            </a:p>
            <a:p>
              <a:pPr marL="171450" indent="-171450">
                <a:lnSpc>
                  <a:spcPct val="150000"/>
                </a:lnSpc>
                <a:buFont typeface="Arial" panose="020B0604020202020204" pitchFamily="34" charset="0"/>
                <a:buChar char="•"/>
              </a:pPr>
              <a:r>
                <a:rPr lang="en-US" sz="1400" dirty="0"/>
                <a:t>Closeness Centrality</a:t>
              </a:r>
            </a:p>
            <a:p>
              <a:pPr marL="628650" lvl="1" indent="-171450">
                <a:lnSpc>
                  <a:spcPct val="150000"/>
                </a:lnSpc>
                <a:buFont typeface="Arial" panose="020B0604020202020204" pitchFamily="34" charset="0"/>
                <a:buChar char="•"/>
              </a:pPr>
              <a:r>
                <a:rPr lang="en-US" sz="1400" dirty="0"/>
                <a:t>Measures average of the shortest path distances between a node and all other nodes</a:t>
              </a:r>
            </a:p>
            <a:p>
              <a:pPr marL="171450" indent="-171450">
                <a:lnSpc>
                  <a:spcPct val="150000"/>
                </a:lnSpc>
                <a:buFont typeface="Arial" panose="020B0604020202020204" pitchFamily="34" charset="0"/>
                <a:buChar char="•"/>
              </a:pPr>
              <a:r>
                <a:rPr lang="en-US" sz="1400" dirty="0"/>
                <a:t>Betweenness Centrality</a:t>
              </a:r>
            </a:p>
            <a:p>
              <a:pPr marL="628650" lvl="1" indent="-171450">
                <a:lnSpc>
                  <a:spcPct val="150000"/>
                </a:lnSpc>
                <a:buFont typeface="Arial" panose="020B0604020202020204" pitchFamily="34" charset="0"/>
                <a:buChar char="•"/>
              </a:pPr>
              <a:r>
                <a:rPr lang="en-US" sz="1400" dirty="0"/>
                <a:t>Find all pairs shortest paths (weighted)</a:t>
              </a:r>
            </a:p>
            <a:p>
              <a:pPr marL="171450" indent="-171450">
                <a:lnSpc>
                  <a:spcPct val="150000"/>
                </a:lnSpc>
                <a:buFont typeface="Arial" panose="020B0604020202020204" pitchFamily="34" charset="0"/>
                <a:buChar char="•"/>
              </a:pPr>
              <a:r>
                <a:rPr lang="en-US" sz="1400" dirty="0"/>
                <a:t>Triangle Count</a:t>
              </a:r>
            </a:p>
            <a:p>
              <a:pPr marL="628650" lvl="1" indent="-171450">
                <a:lnSpc>
                  <a:spcPct val="150000"/>
                </a:lnSpc>
                <a:buFont typeface="Arial" panose="020B0604020202020204" pitchFamily="34" charset="0"/>
                <a:buChar char="•"/>
              </a:pPr>
              <a:r>
                <a:rPr lang="en-US" sz="1400" dirty="0"/>
                <a:t>Number of triangles that pass through a node</a:t>
              </a:r>
            </a:p>
            <a:p>
              <a:pPr marL="171450" indent="-171450">
                <a:lnSpc>
                  <a:spcPct val="150000"/>
                </a:lnSpc>
                <a:buFont typeface="Arial" panose="020B0604020202020204" pitchFamily="34" charset="0"/>
                <a:buChar char="•"/>
              </a:pPr>
              <a:r>
                <a:rPr lang="en-US" sz="1400" dirty="0"/>
                <a:t>Clustering Coefficient</a:t>
              </a:r>
            </a:p>
            <a:p>
              <a:pPr marL="628650" lvl="1" indent="-171450">
                <a:lnSpc>
                  <a:spcPct val="150000"/>
                </a:lnSpc>
                <a:buFont typeface="Arial" panose="020B0604020202020204" pitchFamily="34" charset="0"/>
                <a:buChar char="•"/>
              </a:pPr>
              <a:r>
                <a:rPr lang="en-US" sz="1400" dirty="0"/>
                <a:t>Probability that neighbors of a node are connected to each other</a:t>
              </a:r>
            </a:p>
            <a:p>
              <a:pPr marL="171450" indent="-171450">
                <a:lnSpc>
                  <a:spcPct val="150000"/>
                </a:lnSpc>
                <a:buFont typeface="Arial" panose="020B0604020202020204" pitchFamily="34" charset="0"/>
                <a:buChar char="•"/>
              </a:pPr>
              <a:r>
                <a:rPr lang="en-US" sz="1400" dirty="0"/>
                <a:t>Louvain Modularity</a:t>
              </a:r>
            </a:p>
            <a:p>
              <a:pPr marL="628650" lvl="1" indent="-171450">
                <a:lnSpc>
                  <a:spcPct val="150000"/>
                </a:lnSpc>
                <a:buFont typeface="Arial" panose="020B0604020202020204" pitchFamily="34" charset="0"/>
                <a:buChar char="•"/>
              </a:pPr>
              <a:r>
                <a:rPr lang="en-US" sz="1400" dirty="0"/>
                <a:t>Creates a hierarchy of group at different scales</a:t>
              </a:r>
            </a:p>
            <a:p>
              <a:pPr marL="171450" indent="-171450">
                <a:lnSpc>
                  <a:spcPct val="150000"/>
                </a:lnSpc>
                <a:buFont typeface="Arial" panose="020B0604020202020204" pitchFamily="34" charset="0"/>
                <a:buChar char="•"/>
              </a:pPr>
              <a:r>
                <a:rPr lang="en-US" sz="1400" dirty="0"/>
                <a:t>Population within X miles of a zip code</a:t>
              </a:r>
            </a:p>
            <a:p>
              <a:pPr marL="171450" indent="-171450">
                <a:lnSpc>
                  <a:spcPct val="150000"/>
                </a:lnSpc>
                <a:buFont typeface="Arial" panose="020B0604020202020204" pitchFamily="34" charset="0"/>
                <a:buChar char="•"/>
              </a:pPr>
              <a:r>
                <a:rPr lang="en-US" sz="1400" dirty="0"/>
                <a:t>Number of Stations within X miles of a zip code</a:t>
              </a:r>
            </a:p>
          </p:txBody>
        </p:sp>
      </p:grpSp>
      <p:pic>
        <p:nvPicPr>
          <p:cNvPr id="21" name="Picture 20" descr="Stations and travel time">
            <a:extLst>
              <a:ext uri="{FF2B5EF4-FFF2-40B4-BE49-F238E27FC236}">
                <a16:creationId xmlns:a16="http://schemas.microsoft.com/office/drawing/2014/main" id="{C6233041-C719-AB1C-5BC8-DAA47183F1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0265" y="746076"/>
            <a:ext cx="3114402" cy="2835501"/>
          </a:xfrm>
          <a:prstGeom prst="rect">
            <a:avLst/>
          </a:prstGeom>
        </p:spPr>
      </p:pic>
      <p:pic>
        <p:nvPicPr>
          <p:cNvPr id="6" name="Picture 5">
            <a:extLst>
              <a:ext uri="{FF2B5EF4-FFF2-40B4-BE49-F238E27FC236}">
                <a16:creationId xmlns:a16="http://schemas.microsoft.com/office/drawing/2014/main" id="{7980E168-9273-0352-AB66-EE7314F83F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33823" y="3698342"/>
            <a:ext cx="5032399" cy="1421876"/>
          </a:xfrm>
          <a:prstGeom prst="rect">
            <a:avLst/>
          </a:prstGeom>
        </p:spPr>
      </p:pic>
      <p:pic>
        <p:nvPicPr>
          <p:cNvPr id="12" name="Picture 11">
            <a:extLst>
              <a:ext uri="{FF2B5EF4-FFF2-40B4-BE49-F238E27FC236}">
                <a16:creationId xmlns:a16="http://schemas.microsoft.com/office/drawing/2014/main" id="{F3B03F22-55CD-C111-8038-7F1574A58D7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13866" y="5275206"/>
            <a:ext cx="6852356" cy="1367530"/>
          </a:xfrm>
          <a:prstGeom prst="rect">
            <a:avLst/>
          </a:prstGeom>
        </p:spPr>
      </p:pic>
      <p:sp>
        <p:nvSpPr>
          <p:cNvPr id="13" name="Rectangle 12">
            <a:extLst>
              <a:ext uri="{FF2B5EF4-FFF2-40B4-BE49-F238E27FC236}">
                <a16:creationId xmlns:a16="http://schemas.microsoft.com/office/drawing/2014/main" id="{877866F6-0D82-2FA4-6480-6820E3AC528C}"/>
              </a:ext>
            </a:extLst>
          </p:cNvPr>
          <p:cNvSpPr/>
          <p:nvPr/>
        </p:nvSpPr>
        <p:spPr>
          <a:xfrm>
            <a:off x="8126667" y="414623"/>
            <a:ext cx="3536546" cy="298543"/>
          </a:xfrm>
          <a:prstGeom prst="rect">
            <a:avLst/>
          </a:prstGeom>
        </p:spPr>
        <p:txBody>
          <a:bodyPr wrap="none">
            <a:spAutoFit/>
          </a:bodyPr>
          <a:lstStyle/>
          <a:p>
            <a:pPr>
              <a:lnSpc>
                <a:spcPct val="150000"/>
              </a:lnSpc>
            </a:pPr>
            <a:r>
              <a:rPr lang="en-US" sz="1000" dirty="0"/>
              <a:t>Visualize BART stations and travel time between any two</a:t>
            </a:r>
          </a:p>
        </p:txBody>
      </p:sp>
    </p:spTree>
    <p:extLst>
      <p:ext uri="{BB962C8B-B14F-4D97-AF65-F5344CB8AC3E}">
        <p14:creationId xmlns:p14="http://schemas.microsoft.com/office/powerpoint/2010/main" val="15974426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1"/>
          <p:cNvSpPr/>
          <p:nvPr/>
        </p:nvSpPr>
        <p:spPr>
          <a:xfrm>
            <a:off x="8293560" y="2240689"/>
            <a:ext cx="2954982" cy="1463081"/>
          </a:xfrm>
          <a:prstGeom prst="chevron">
            <a:avLst>
              <a:gd name="adj" fmla="val 20758"/>
            </a:avLst>
          </a:prstGeom>
          <a:solidFill>
            <a:schemeClr val="accent1">
              <a:lumMod val="75000"/>
            </a:schemeClr>
          </a:solidFill>
          <a:ln>
            <a:noFill/>
          </a:ln>
          <a:effectLst>
            <a:outerShdw blurRad="50800" dist="381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horz" lIns="91440" tIns="0" rIns="0" bIns="0" rtlCol="0" anchor="ctr" anchorCtr="0"/>
          <a:lstStyle/>
          <a:p>
            <a:pPr lvl="0" algn="ctr"/>
            <a:endParaRPr lang="en-US" sz="1200" dirty="0">
              <a:solidFill>
                <a:srgbClr val="FFFFFF"/>
              </a:solidFill>
            </a:endParaRPr>
          </a:p>
        </p:txBody>
      </p:sp>
      <p:cxnSp>
        <p:nvCxnSpPr>
          <p:cNvPr id="3" name="Straight Connector 2"/>
          <p:cNvCxnSpPr/>
          <p:nvPr/>
        </p:nvCxnSpPr>
        <p:spPr>
          <a:xfrm rot="5400000" flipH="1" flipV="1">
            <a:off x="9536496" y="3913502"/>
            <a:ext cx="469109" cy="216"/>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 name="Chevron 3"/>
          <p:cNvSpPr/>
          <p:nvPr/>
        </p:nvSpPr>
        <p:spPr>
          <a:xfrm>
            <a:off x="5707523" y="2240689"/>
            <a:ext cx="2954982" cy="1463081"/>
          </a:xfrm>
          <a:prstGeom prst="chevron">
            <a:avLst>
              <a:gd name="adj" fmla="val 20758"/>
            </a:avLst>
          </a:prstGeom>
          <a:solidFill>
            <a:schemeClr val="accent1"/>
          </a:solidFill>
          <a:ln>
            <a:noFill/>
          </a:ln>
          <a:effectLst>
            <a:outerShdw blurRad="50800" dist="381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horz" lIns="91440" tIns="0" rIns="0" bIns="0" rtlCol="0" anchor="ctr" anchorCtr="0"/>
          <a:lstStyle/>
          <a:p>
            <a:pPr lvl="0" algn="ctr"/>
            <a:endParaRPr lang="en-US" sz="1200" dirty="0">
              <a:solidFill>
                <a:srgbClr val="FFFFFF"/>
              </a:solidFill>
            </a:endParaRPr>
          </a:p>
        </p:txBody>
      </p:sp>
      <p:cxnSp>
        <p:nvCxnSpPr>
          <p:cNvPr id="5" name="Straight Connector 4"/>
          <p:cNvCxnSpPr/>
          <p:nvPr/>
        </p:nvCxnSpPr>
        <p:spPr>
          <a:xfrm rot="5400000" flipH="1" flipV="1">
            <a:off x="6950459" y="3913502"/>
            <a:ext cx="469109" cy="216"/>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6" name="Chevron 5"/>
          <p:cNvSpPr/>
          <p:nvPr/>
        </p:nvSpPr>
        <p:spPr>
          <a:xfrm>
            <a:off x="3150972" y="2240689"/>
            <a:ext cx="2954982" cy="1463081"/>
          </a:xfrm>
          <a:prstGeom prst="chevron">
            <a:avLst>
              <a:gd name="adj" fmla="val 20758"/>
            </a:avLst>
          </a:prstGeom>
          <a:solidFill>
            <a:schemeClr val="accent1">
              <a:lumMod val="75000"/>
            </a:schemeClr>
          </a:solidFill>
          <a:ln>
            <a:noFill/>
          </a:ln>
          <a:effectLst>
            <a:outerShdw blurRad="50800" dist="381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horz" lIns="91440" tIns="0" rIns="0" bIns="0" rtlCol="0" anchor="ctr" anchorCtr="0"/>
          <a:lstStyle/>
          <a:p>
            <a:pPr lvl="0" algn="ctr"/>
            <a:endParaRPr lang="en-US" sz="1200" dirty="0">
              <a:solidFill>
                <a:srgbClr val="FFFFFF"/>
              </a:solidFill>
            </a:endParaRPr>
          </a:p>
        </p:txBody>
      </p:sp>
      <p:cxnSp>
        <p:nvCxnSpPr>
          <p:cNvPr id="7" name="Straight Connector 6"/>
          <p:cNvCxnSpPr/>
          <p:nvPr/>
        </p:nvCxnSpPr>
        <p:spPr>
          <a:xfrm rot="5400000" flipH="1" flipV="1">
            <a:off x="4393908" y="3913502"/>
            <a:ext cx="469109" cy="216"/>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Pentagon 7"/>
          <p:cNvSpPr/>
          <p:nvPr/>
        </p:nvSpPr>
        <p:spPr>
          <a:xfrm>
            <a:off x="943457" y="2240689"/>
            <a:ext cx="2570839" cy="1463081"/>
          </a:xfrm>
          <a:prstGeom prst="homePlate">
            <a:avLst>
              <a:gd name="adj" fmla="val 20699"/>
            </a:avLst>
          </a:prstGeom>
          <a:solidFill>
            <a:schemeClr val="accent1"/>
          </a:solidFill>
          <a:ln>
            <a:noFill/>
          </a:ln>
          <a:effectLst>
            <a:outerShdw blurRad="50800" dist="38100" sx="99000" sy="99000" algn="t" rotWithShape="0">
              <a:prstClr val="black">
                <a:alpha val="20000"/>
              </a:prstClr>
            </a:outerShdw>
          </a:effectLst>
        </p:spPr>
        <p:style>
          <a:lnRef idx="1">
            <a:schemeClr val="accent1"/>
          </a:lnRef>
          <a:fillRef idx="3">
            <a:schemeClr val="accent1"/>
          </a:fillRef>
          <a:effectRef idx="2">
            <a:schemeClr val="accent1"/>
          </a:effectRef>
          <a:fontRef idx="minor">
            <a:schemeClr val="lt1"/>
          </a:fontRef>
        </p:style>
        <p:txBody>
          <a:bodyPr vert="horz" lIns="0" tIns="0" rIns="0" bIns="0" rtlCol="0" anchor="ctr" anchorCtr="0"/>
          <a:lstStyle/>
          <a:p>
            <a:pPr lvl="0" algn="ctr"/>
            <a:endParaRPr lang="en-US" sz="1200" dirty="0">
              <a:solidFill>
                <a:srgbClr val="FFFFFF"/>
              </a:solidFill>
            </a:endParaRPr>
          </a:p>
        </p:txBody>
      </p:sp>
      <p:cxnSp>
        <p:nvCxnSpPr>
          <p:cNvPr id="9" name="Straight Connector 8"/>
          <p:cNvCxnSpPr/>
          <p:nvPr/>
        </p:nvCxnSpPr>
        <p:spPr>
          <a:xfrm rot="5400000" flipH="1" flipV="1">
            <a:off x="1810919" y="3913502"/>
            <a:ext cx="469109" cy="216"/>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1696596" y="4097500"/>
            <a:ext cx="691876" cy="6918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rgbClr val="FFFFFF"/>
              </a:solidFill>
              <a:latin typeface="Questrial" panose="02000000000000000000" pitchFamily="50" charset="0"/>
            </a:endParaRPr>
          </a:p>
        </p:txBody>
      </p:sp>
      <p:sp>
        <p:nvSpPr>
          <p:cNvPr id="11" name="Oval 10"/>
          <p:cNvSpPr/>
          <p:nvPr/>
        </p:nvSpPr>
        <p:spPr>
          <a:xfrm>
            <a:off x="4282416" y="4097500"/>
            <a:ext cx="691876" cy="6918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rgbClr val="FFFFFF"/>
              </a:solidFill>
              <a:latin typeface="Questrial" panose="02000000000000000000" pitchFamily="50" charset="0"/>
            </a:endParaRPr>
          </a:p>
        </p:txBody>
      </p:sp>
      <p:sp>
        <p:nvSpPr>
          <p:cNvPr id="12" name="Oval 11"/>
          <p:cNvSpPr/>
          <p:nvPr/>
        </p:nvSpPr>
        <p:spPr>
          <a:xfrm>
            <a:off x="6838967" y="4097500"/>
            <a:ext cx="691876" cy="6918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64592" rIns="0" bIns="0" rtlCol="0" anchor="ctr"/>
          <a:lstStyle/>
          <a:p>
            <a:pPr algn="ctr"/>
            <a:endParaRPr lang="id-ID" sz="3200" dirty="0">
              <a:solidFill>
                <a:srgbClr val="FFFFFF"/>
              </a:solidFill>
              <a:latin typeface="Questrial" panose="02000000000000000000" pitchFamily="50" charset="0"/>
            </a:endParaRPr>
          </a:p>
        </p:txBody>
      </p:sp>
      <p:sp>
        <p:nvSpPr>
          <p:cNvPr id="13" name="Oval 12"/>
          <p:cNvSpPr/>
          <p:nvPr/>
        </p:nvSpPr>
        <p:spPr>
          <a:xfrm>
            <a:off x="9425004" y="4097500"/>
            <a:ext cx="691876" cy="6918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91440" rIns="0" bIns="0" rtlCol="0" anchor="ctr"/>
          <a:lstStyle/>
          <a:p>
            <a:pPr algn="ctr"/>
            <a:endParaRPr lang="id-ID" sz="3200" dirty="0">
              <a:solidFill>
                <a:srgbClr val="FFFFFF"/>
              </a:solidFill>
              <a:latin typeface="Questrial" panose="02000000000000000000" pitchFamily="50" charset="0"/>
            </a:endParaRPr>
          </a:p>
        </p:txBody>
      </p:sp>
      <p:sp>
        <p:nvSpPr>
          <p:cNvPr id="18" name="TextBox 17"/>
          <p:cNvSpPr txBox="1"/>
          <p:nvPr/>
        </p:nvSpPr>
        <p:spPr>
          <a:xfrm>
            <a:off x="1182810" y="2716944"/>
            <a:ext cx="1687402" cy="307777"/>
          </a:xfrm>
          <a:prstGeom prst="rect">
            <a:avLst/>
          </a:prstGeom>
          <a:noFill/>
        </p:spPr>
        <p:txBody>
          <a:bodyPr wrap="square" tIns="45720" rtlCol="0">
            <a:spAutoFit/>
          </a:bodyPr>
          <a:lstStyle>
            <a:defPPr>
              <a:defRPr lang="en-US"/>
            </a:defPPr>
            <a:lvl1pPr algn="ctr">
              <a:defRPr sz="2400">
                <a:solidFill>
                  <a:srgbClr val="FFFFFF"/>
                </a:solidFill>
              </a:defRPr>
            </a:lvl1pPr>
          </a:lstStyle>
          <a:p>
            <a:r>
              <a:rPr lang="en-US" sz="1400" b="1" dirty="0">
                <a:latin typeface="+mj-lt"/>
              </a:rPr>
              <a:t>01. BART</a:t>
            </a:r>
          </a:p>
        </p:txBody>
      </p:sp>
      <p:sp>
        <p:nvSpPr>
          <p:cNvPr id="19" name="TextBox 18"/>
          <p:cNvSpPr txBox="1"/>
          <p:nvPr/>
        </p:nvSpPr>
        <p:spPr>
          <a:xfrm>
            <a:off x="3642395" y="2714891"/>
            <a:ext cx="1971918" cy="523220"/>
          </a:xfrm>
          <a:prstGeom prst="rect">
            <a:avLst/>
          </a:prstGeom>
          <a:noFill/>
        </p:spPr>
        <p:txBody>
          <a:bodyPr wrap="square" tIns="45720" rtlCol="0">
            <a:spAutoFit/>
          </a:bodyPr>
          <a:lstStyle>
            <a:defPPr>
              <a:defRPr lang="en-US"/>
            </a:defPPr>
            <a:lvl1pPr algn="ctr">
              <a:defRPr sz="2400">
                <a:solidFill>
                  <a:srgbClr val="FFFFFF"/>
                </a:solidFill>
              </a:defRPr>
            </a:lvl1pPr>
          </a:lstStyle>
          <a:p>
            <a:r>
              <a:rPr lang="en-US" sz="1400" b="1" dirty="0"/>
              <a:t>02. Additional Delivery Systems</a:t>
            </a:r>
          </a:p>
        </p:txBody>
      </p:sp>
      <p:sp>
        <p:nvSpPr>
          <p:cNvPr id="20" name="TextBox 19"/>
          <p:cNvSpPr txBox="1"/>
          <p:nvPr/>
        </p:nvSpPr>
        <p:spPr>
          <a:xfrm>
            <a:off x="6198946" y="2714891"/>
            <a:ext cx="1971918" cy="523220"/>
          </a:xfrm>
          <a:prstGeom prst="rect">
            <a:avLst/>
          </a:prstGeom>
          <a:noFill/>
        </p:spPr>
        <p:txBody>
          <a:bodyPr wrap="square" tIns="45720" rtlCol="0">
            <a:spAutoFit/>
          </a:bodyPr>
          <a:lstStyle>
            <a:defPPr>
              <a:defRPr lang="en-US"/>
            </a:defPPr>
            <a:lvl1pPr algn="ctr">
              <a:defRPr sz="2400">
                <a:solidFill>
                  <a:srgbClr val="FFFFFF"/>
                </a:solidFill>
              </a:defRPr>
            </a:lvl1pPr>
          </a:lstStyle>
          <a:p>
            <a:r>
              <a:rPr lang="en-US" sz="1400" b="1" dirty="0"/>
              <a:t>03. Store Footprint Expansion &amp; Iterate</a:t>
            </a:r>
          </a:p>
        </p:txBody>
      </p:sp>
      <p:sp>
        <p:nvSpPr>
          <p:cNvPr id="21" name="TextBox 20"/>
          <p:cNvSpPr txBox="1"/>
          <p:nvPr/>
        </p:nvSpPr>
        <p:spPr>
          <a:xfrm>
            <a:off x="8878193" y="2478726"/>
            <a:ext cx="1971918" cy="1169551"/>
          </a:xfrm>
          <a:prstGeom prst="rect">
            <a:avLst/>
          </a:prstGeom>
          <a:noFill/>
        </p:spPr>
        <p:txBody>
          <a:bodyPr wrap="square" tIns="45720" rtlCol="0">
            <a:spAutoFit/>
          </a:bodyPr>
          <a:lstStyle>
            <a:defPPr>
              <a:defRPr lang="en-US"/>
            </a:defPPr>
            <a:lvl1pPr algn="ctr">
              <a:defRPr sz="2400">
                <a:solidFill>
                  <a:srgbClr val="FFFFFF"/>
                </a:solidFill>
              </a:defRPr>
            </a:lvl1pPr>
          </a:lstStyle>
          <a:p>
            <a:r>
              <a:rPr lang="en-US" sz="1400" b="1" dirty="0"/>
              <a:t>04. Continuous Supply Chain Optimization Through Live Databases</a:t>
            </a:r>
          </a:p>
        </p:txBody>
      </p:sp>
      <p:sp>
        <p:nvSpPr>
          <p:cNvPr id="22" name="TextBox 21"/>
          <p:cNvSpPr txBox="1"/>
          <p:nvPr/>
        </p:nvSpPr>
        <p:spPr>
          <a:xfrm rot="10800000" flipV="1">
            <a:off x="2984500" y="708199"/>
            <a:ext cx="5800482" cy="1077218"/>
          </a:xfrm>
          <a:prstGeom prst="rect">
            <a:avLst/>
          </a:prstGeom>
          <a:noFill/>
        </p:spPr>
        <p:txBody>
          <a:bodyPr wrap="square" rtlCol="0">
            <a:spAutoFit/>
          </a:bodyPr>
          <a:lstStyle/>
          <a:p>
            <a:pPr algn="ctr"/>
            <a:r>
              <a:rPr lang="en-US" sz="3200" dirty="0">
                <a:latin typeface="+mj-lt"/>
              </a:rPr>
              <a:t>STRATEGY IMPLEMENTATION  TIMELINE</a:t>
            </a:r>
          </a:p>
        </p:txBody>
      </p:sp>
      <p:grpSp>
        <p:nvGrpSpPr>
          <p:cNvPr id="23" name="Group 22"/>
          <p:cNvGrpSpPr/>
          <p:nvPr/>
        </p:nvGrpSpPr>
        <p:grpSpPr>
          <a:xfrm>
            <a:off x="3676650" y="568399"/>
            <a:ext cx="4838700" cy="0"/>
            <a:chOff x="4248149" y="1313463"/>
            <a:chExt cx="3695701" cy="0"/>
          </a:xfrm>
        </p:grpSpPr>
        <p:cxnSp>
          <p:nvCxnSpPr>
            <p:cNvPr id="24" name="Straight Connector 23"/>
            <p:cNvCxnSpPr/>
            <p:nvPr/>
          </p:nvCxnSpPr>
          <p:spPr>
            <a:xfrm>
              <a:off x="4248149" y="1313463"/>
              <a:ext cx="3695701"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943473" y="1313463"/>
              <a:ext cx="2305052"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902048" y="5269739"/>
            <a:ext cx="10008099" cy="1619424"/>
            <a:chOff x="902048" y="5269739"/>
            <a:chExt cx="10008099" cy="1619424"/>
          </a:xfrm>
        </p:grpSpPr>
        <p:grpSp>
          <p:nvGrpSpPr>
            <p:cNvPr id="31" name="Group 30"/>
            <p:cNvGrpSpPr/>
            <p:nvPr/>
          </p:nvGrpSpPr>
          <p:grpSpPr>
            <a:xfrm>
              <a:off x="902048" y="5313826"/>
              <a:ext cx="2248923" cy="1419491"/>
              <a:chOff x="4788239" y="4668247"/>
              <a:chExt cx="4444589" cy="1419491"/>
            </a:xfrm>
          </p:grpSpPr>
          <p:sp>
            <p:nvSpPr>
              <p:cNvPr id="35" name="TextBox 34"/>
              <p:cNvSpPr txBox="1"/>
              <p:nvPr/>
            </p:nvSpPr>
            <p:spPr>
              <a:xfrm flipH="1">
                <a:off x="4788239" y="5006801"/>
                <a:ext cx="4444589" cy="1080937"/>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rPr>
                  <a:t>Target Bart Stations that have a high population and high betweenness with other stations.</a:t>
                </a:r>
              </a:p>
            </p:txBody>
          </p:sp>
          <p:sp>
            <p:nvSpPr>
              <p:cNvPr id="36" name="TextBox 35"/>
              <p:cNvSpPr txBox="1"/>
              <p:nvPr/>
            </p:nvSpPr>
            <p:spPr>
              <a:xfrm flipH="1">
                <a:off x="4788239" y="4668247"/>
                <a:ext cx="4444585"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BART</a:t>
                </a:r>
              </a:p>
            </p:txBody>
          </p:sp>
        </p:grpSp>
        <p:grpSp>
          <p:nvGrpSpPr>
            <p:cNvPr id="37" name="Group 36"/>
            <p:cNvGrpSpPr/>
            <p:nvPr/>
          </p:nvGrpSpPr>
          <p:grpSpPr>
            <a:xfrm>
              <a:off x="3503892" y="5313826"/>
              <a:ext cx="2248921" cy="1478225"/>
              <a:chOff x="4788239" y="4668247"/>
              <a:chExt cx="4444585" cy="1478225"/>
            </a:xfrm>
          </p:grpSpPr>
          <p:sp>
            <p:nvSpPr>
              <p:cNvPr id="38" name="TextBox 37"/>
              <p:cNvSpPr txBox="1"/>
              <p:nvPr/>
            </p:nvSpPr>
            <p:spPr>
              <a:xfrm flipH="1">
                <a:off x="4788241" y="5037579"/>
                <a:ext cx="4444583" cy="1108893"/>
              </a:xfrm>
              <a:prstGeom prst="rect">
                <a:avLst/>
              </a:prstGeom>
              <a:noFill/>
            </p:spPr>
            <p:txBody>
              <a:bodyPr wrap="square" rtlCol="0">
                <a:spAutoFit/>
              </a:bodyPr>
              <a:lstStyle/>
              <a:p>
                <a:pPr algn="ctr">
                  <a:lnSpc>
                    <a:spcPct val="150000"/>
                  </a:lnSpc>
                </a:pPr>
                <a:r>
                  <a:rPr lang="en-US" sz="900" dirty="0">
                    <a:solidFill>
                      <a:schemeClr val="tx1">
                        <a:lumMod val="50000"/>
                        <a:lumOff val="50000"/>
                      </a:schemeClr>
                    </a:solidFill>
                  </a:rPr>
                  <a:t>Drones can be used from remote delivery in suburban areas while robots can be used for more urban settings that do not have immediate Bart locations</a:t>
                </a:r>
              </a:p>
            </p:txBody>
          </p:sp>
          <p:sp>
            <p:nvSpPr>
              <p:cNvPr id="39" name="TextBox 38"/>
              <p:cNvSpPr txBox="1"/>
              <p:nvPr/>
            </p:nvSpPr>
            <p:spPr>
              <a:xfrm flipH="1">
                <a:off x="4788239" y="4668247"/>
                <a:ext cx="4444585" cy="338554"/>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Additional Delivery Systems</a:t>
                </a:r>
              </a:p>
            </p:txBody>
          </p:sp>
        </p:grpSp>
        <p:grpSp>
          <p:nvGrpSpPr>
            <p:cNvPr id="40" name="Group 39"/>
            <p:cNvGrpSpPr/>
            <p:nvPr/>
          </p:nvGrpSpPr>
          <p:grpSpPr>
            <a:xfrm>
              <a:off x="6060443" y="5313826"/>
              <a:ext cx="2263665" cy="1405961"/>
              <a:chOff x="4788239" y="4668247"/>
              <a:chExt cx="4473724" cy="1405961"/>
            </a:xfrm>
          </p:grpSpPr>
          <p:sp>
            <p:nvSpPr>
              <p:cNvPr id="41" name="TextBox 40"/>
              <p:cNvSpPr txBox="1"/>
              <p:nvPr/>
            </p:nvSpPr>
            <p:spPr>
              <a:xfrm flipH="1">
                <a:off x="4817374" y="5247187"/>
                <a:ext cx="4444589" cy="827021"/>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rPr>
                  <a:t>Targeting densely populated areas with no access to stores or trains currently</a:t>
                </a:r>
              </a:p>
            </p:txBody>
          </p:sp>
          <p:sp>
            <p:nvSpPr>
              <p:cNvPr id="42" name="TextBox 41"/>
              <p:cNvSpPr txBox="1"/>
              <p:nvPr/>
            </p:nvSpPr>
            <p:spPr>
              <a:xfrm flipH="1">
                <a:off x="4788239" y="4668247"/>
                <a:ext cx="4444585" cy="615553"/>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STORE FOOTPRINT EXPANSION &amp; ITERATE</a:t>
                </a:r>
              </a:p>
            </p:txBody>
          </p:sp>
        </p:grpSp>
        <p:grpSp>
          <p:nvGrpSpPr>
            <p:cNvPr id="43" name="Group 42"/>
            <p:cNvGrpSpPr/>
            <p:nvPr/>
          </p:nvGrpSpPr>
          <p:grpSpPr>
            <a:xfrm>
              <a:off x="8646480" y="5269739"/>
              <a:ext cx="2263667" cy="1619424"/>
              <a:chOff x="4788239" y="4624160"/>
              <a:chExt cx="4473728" cy="1619424"/>
            </a:xfrm>
          </p:grpSpPr>
          <p:sp>
            <p:nvSpPr>
              <p:cNvPr id="44" name="TextBox 43"/>
              <p:cNvSpPr txBox="1"/>
              <p:nvPr/>
            </p:nvSpPr>
            <p:spPr>
              <a:xfrm flipH="1">
                <a:off x="4817378" y="5162647"/>
                <a:ext cx="4444589" cy="1080937"/>
              </a:xfrm>
              <a:prstGeom prst="rect">
                <a:avLst/>
              </a:prstGeom>
              <a:noFill/>
            </p:spPr>
            <p:txBody>
              <a:bodyPr wrap="square" rtlCol="0">
                <a:spAutoFit/>
              </a:bodyPr>
              <a:lstStyle/>
              <a:p>
                <a:pPr algn="ctr">
                  <a:lnSpc>
                    <a:spcPct val="150000"/>
                  </a:lnSpc>
                </a:pPr>
                <a:r>
                  <a:rPr lang="en-US" sz="1100" dirty="0">
                    <a:solidFill>
                      <a:schemeClr val="tx1">
                        <a:lumMod val="50000"/>
                        <a:lumOff val="50000"/>
                      </a:schemeClr>
                    </a:solidFill>
                  </a:rPr>
                  <a:t>Leverage software stacks including Neo4j, MongoDB, Redis and SQL to optimize the supply chain on a live basis</a:t>
                </a:r>
              </a:p>
            </p:txBody>
          </p:sp>
          <p:sp>
            <p:nvSpPr>
              <p:cNvPr id="45" name="TextBox 44"/>
              <p:cNvSpPr txBox="1"/>
              <p:nvPr/>
            </p:nvSpPr>
            <p:spPr>
              <a:xfrm flipH="1">
                <a:off x="4788239" y="4624160"/>
                <a:ext cx="4444585" cy="615553"/>
              </a:xfrm>
              <a:prstGeom prst="rect">
                <a:avLst/>
              </a:prstGeom>
              <a:noFill/>
            </p:spPr>
            <p:txBody>
              <a:bodyPr wrap="square" rtlCol="0">
                <a:spAutoFit/>
              </a:bodyPr>
              <a:lstStyle/>
              <a:p>
                <a:pPr algn="ctr">
                  <a:lnSpc>
                    <a:spcPct val="150000"/>
                  </a:lnSpc>
                </a:pPr>
                <a:r>
                  <a:rPr lang="en-US" sz="1200" b="1" dirty="0">
                    <a:solidFill>
                      <a:schemeClr val="tx1">
                        <a:lumMod val="75000"/>
                        <a:lumOff val="25000"/>
                      </a:schemeClr>
                    </a:solidFill>
                    <a:latin typeface="+mj-lt"/>
                  </a:rPr>
                  <a:t>CONTINUOUS SUPPLY CHAIN OPTIMIZATION</a:t>
                </a:r>
              </a:p>
            </p:txBody>
          </p:sp>
        </p:grpSp>
      </p:grpSp>
      <p:pic>
        <p:nvPicPr>
          <p:cNvPr id="46" name="Graphic 45" descr="Bullseye with solid fill">
            <a:extLst>
              <a:ext uri="{FF2B5EF4-FFF2-40B4-BE49-F238E27FC236}">
                <a16:creationId xmlns:a16="http://schemas.microsoft.com/office/drawing/2014/main" id="{FB38207B-61A7-32E1-878F-3AD95D01E8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26768" y="4120208"/>
            <a:ext cx="631532" cy="631532"/>
          </a:xfrm>
          <a:prstGeom prst="rect">
            <a:avLst/>
          </a:prstGeom>
        </p:spPr>
      </p:pic>
      <p:pic>
        <p:nvPicPr>
          <p:cNvPr id="47" name="Graphic 46" descr="Quadcopter with solid fill">
            <a:extLst>
              <a:ext uri="{FF2B5EF4-FFF2-40B4-BE49-F238E27FC236}">
                <a16:creationId xmlns:a16="http://schemas.microsoft.com/office/drawing/2014/main" id="{0E802854-E84A-E8ED-E162-5D6F1C08F3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75487" y="4123218"/>
            <a:ext cx="691659" cy="691659"/>
          </a:xfrm>
          <a:prstGeom prst="rect">
            <a:avLst/>
          </a:prstGeom>
        </p:spPr>
      </p:pic>
      <p:pic>
        <p:nvPicPr>
          <p:cNvPr id="30" name="Graphic 29" descr="Shopping cart with solid fill">
            <a:extLst>
              <a:ext uri="{FF2B5EF4-FFF2-40B4-BE49-F238E27FC236}">
                <a16:creationId xmlns:a16="http://schemas.microsoft.com/office/drawing/2014/main" id="{B8EC071E-0847-75F0-5A0C-34F9FA9E525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03994" y="4159042"/>
            <a:ext cx="591304" cy="591304"/>
          </a:xfrm>
          <a:prstGeom prst="rect">
            <a:avLst/>
          </a:prstGeom>
        </p:spPr>
      </p:pic>
      <p:pic>
        <p:nvPicPr>
          <p:cNvPr id="33" name="Graphic 32" descr="Abacus with solid fill">
            <a:extLst>
              <a:ext uri="{FF2B5EF4-FFF2-40B4-BE49-F238E27FC236}">
                <a16:creationId xmlns:a16="http://schemas.microsoft.com/office/drawing/2014/main" id="{4A315488-8A90-687F-B86E-24AF8C208A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468877" y="4134793"/>
            <a:ext cx="615553" cy="615553"/>
          </a:xfrm>
          <a:prstGeom prst="rect">
            <a:avLst/>
          </a:prstGeom>
        </p:spPr>
      </p:pic>
    </p:spTree>
    <p:extLst>
      <p:ext uri="{BB962C8B-B14F-4D97-AF65-F5344CB8AC3E}">
        <p14:creationId xmlns:p14="http://schemas.microsoft.com/office/powerpoint/2010/main" val="3020448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649203" y="723163"/>
            <a:ext cx="3651247" cy="835492"/>
            <a:chOff x="814458" y="663388"/>
            <a:chExt cx="3651247" cy="835492"/>
          </a:xfrm>
        </p:grpSpPr>
        <p:sp>
          <p:nvSpPr>
            <p:cNvPr id="15" name="TextBox 14"/>
            <p:cNvSpPr txBox="1"/>
            <p:nvPr/>
          </p:nvSpPr>
          <p:spPr>
            <a:xfrm flipH="1">
              <a:off x="814458" y="914105"/>
              <a:ext cx="3457901" cy="584775"/>
            </a:xfrm>
            <a:prstGeom prst="rect">
              <a:avLst/>
            </a:prstGeom>
            <a:noFill/>
          </p:spPr>
          <p:txBody>
            <a:bodyPr wrap="square" rtlCol="0">
              <a:spAutoFit/>
            </a:bodyPr>
            <a:lstStyle/>
            <a:p>
              <a:r>
                <a:rPr lang="en-US" sz="3200" dirty="0">
                  <a:latin typeface="+mj-lt"/>
                </a:rPr>
                <a:t>PHASE 1: BART</a:t>
              </a:r>
            </a:p>
          </p:txBody>
        </p:sp>
        <p:grpSp>
          <p:nvGrpSpPr>
            <p:cNvPr id="16" name="Group 15"/>
            <p:cNvGrpSpPr/>
            <p:nvPr/>
          </p:nvGrpSpPr>
          <p:grpSpPr>
            <a:xfrm flipH="1" flipV="1">
              <a:off x="814459" y="663388"/>
              <a:ext cx="3651246" cy="0"/>
              <a:chOff x="7866384" y="6191250"/>
              <a:chExt cx="3651246" cy="0"/>
            </a:xfrm>
          </p:grpSpPr>
          <p:cxnSp>
            <p:nvCxnSpPr>
              <p:cNvPr id="17" name="Straight Connector 16"/>
              <p:cNvCxnSpPr/>
              <p:nvPr/>
            </p:nvCxnSpPr>
            <p:spPr>
              <a:xfrm flipV="1">
                <a:off x="7866384" y="6191250"/>
                <a:ext cx="3651245"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grpSp>
        <p:nvGrpSpPr>
          <p:cNvPr id="50" name="Group 49"/>
          <p:cNvGrpSpPr/>
          <p:nvPr/>
        </p:nvGrpSpPr>
        <p:grpSpPr>
          <a:xfrm>
            <a:off x="877637" y="1531068"/>
            <a:ext cx="2964372" cy="2660001"/>
            <a:chOff x="1303019" y="3073724"/>
            <a:chExt cx="2964372" cy="2660001"/>
          </a:xfrm>
        </p:grpSpPr>
        <p:grpSp>
          <p:nvGrpSpPr>
            <p:cNvPr id="46" name="Group 45"/>
            <p:cNvGrpSpPr/>
            <p:nvPr/>
          </p:nvGrpSpPr>
          <p:grpSpPr>
            <a:xfrm>
              <a:off x="2093070" y="3394929"/>
              <a:ext cx="2174321" cy="2338796"/>
              <a:chOff x="1667872" y="2062801"/>
              <a:chExt cx="2174321" cy="2338796"/>
            </a:xfrm>
          </p:grpSpPr>
          <p:sp>
            <p:nvSpPr>
              <p:cNvPr id="47" name="TextBox 46"/>
              <p:cNvSpPr txBox="1"/>
              <p:nvPr/>
            </p:nvSpPr>
            <p:spPr>
              <a:xfrm flipH="1">
                <a:off x="1667872" y="2399767"/>
                <a:ext cx="2174321" cy="2001830"/>
              </a:xfrm>
              <a:prstGeom prst="rect">
                <a:avLst/>
              </a:prstGeom>
              <a:noFill/>
            </p:spPr>
            <p:txBody>
              <a:bodyPr wrap="square" rtlCol="0">
                <a:spAutoFit/>
              </a:bodyPr>
              <a:lstStyle/>
              <a:p>
                <a:pPr>
                  <a:lnSpc>
                    <a:spcPct val="150000"/>
                  </a:lnSpc>
                </a:pPr>
                <a:r>
                  <a:rPr lang="en-US" sz="1200" dirty="0">
                    <a:solidFill>
                      <a:schemeClr val="tx1">
                        <a:lumMod val="50000"/>
                        <a:lumOff val="50000"/>
                      </a:schemeClr>
                    </a:solidFill>
                  </a:rPr>
                  <a:t>(</a:t>
                </a:r>
                <a:r>
                  <a:rPr lang="en-US" sz="1200" dirty="0" err="1">
                    <a:solidFill>
                      <a:schemeClr val="tx1">
                        <a:lumMod val="50000"/>
                        <a:lumOff val="50000"/>
                      </a:schemeClr>
                    </a:solidFill>
                  </a:rPr>
                  <a:t>i</a:t>
                </a:r>
                <a:r>
                  <a:rPr lang="en-US" sz="1200" dirty="0">
                    <a:solidFill>
                      <a:schemeClr val="tx1">
                        <a:lumMod val="50000"/>
                        <a:lumOff val="50000"/>
                      </a:schemeClr>
                    </a:solidFill>
                  </a:rPr>
                  <a:t>) High population with 140k people located within one mile.</a:t>
                </a:r>
              </a:p>
              <a:p>
                <a:pPr>
                  <a:lnSpc>
                    <a:spcPct val="150000"/>
                  </a:lnSpc>
                </a:pPr>
                <a:r>
                  <a:rPr lang="en-US" sz="1200" dirty="0">
                    <a:solidFill>
                      <a:schemeClr val="tx1">
                        <a:lumMod val="50000"/>
                        <a:lumOff val="50000"/>
                      </a:schemeClr>
                    </a:solidFill>
                  </a:rPr>
                  <a:t>(ii) Central connector between other stations.</a:t>
                </a:r>
              </a:p>
              <a:p>
                <a:pPr>
                  <a:lnSpc>
                    <a:spcPct val="150000"/>
                  </a:lnSpc>
                </a:pPr>
                <a:r>
                  <a:rPr lang="en-US" sz="1200" dirty="0">
                    <a:solidFill>
                      <a:schemeClr val="tx1">
                        <a:lumMod val="50000"/>
                        <a:lumOff val="50000"/>
                      </a:schemeClr>
                    </a:solidFill>
                  </a:rPr>
                  <a:t>(iii) Added benefit of being located in business district.</a:t>
                </a:r>
              </a:p>
            </p:txBody>
          </p:sp>
          <p:sp>
            <p:nvSpPr>
              <p:cNvPr id="48" name="TextBox 47"/>
              <p:cNvSpPr txBox="1"/>
              <p:nvPr/>
            </p:nvSpPr>
            <p:spPr>
              <a:xfrm flipH="1">
                <a:off x="1667873" y="2062801"/>
                <a:ext cx="1980976" cy="338554"/>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latin typeface="+mj-lt"/>
                  </a:rPr>
                  <a:t>POWELL STREET</a:t>
                </a:r>
              </a:p>
            </p:txBody>
          </p:sp>
        </p:grpSp>
        <p:sp>
          <p:nvSpPr>
            <p:cNvPr id="49" name="TextBox 48"/>
            <p:cNvSpPr txBox="1"/>
            <p:nvPr/>
          </p:nvSpPr>
          <p:spPr>
            <a:xfrm flipH="1">
              <a:off x="1303019" y="3073724"/>
              <a:ext cx="818441" cy="748923"/>
            </a:xfrm>
            <a:prstGeom prst="rect">
              <a:avLst/>
            </a:prstGeom>
            <a:noFill/>
          </p:spPr>
          <p:txBody>
            <a:bodyPr wrap="square" rtlCol="0">
              <a:spAutoFit/>
            </a:bodyPr>
            <a:lstStyle/>
            <a:p>
              <a:pPr algn="r">
                <a:lnSpc>
                  <a:spcPct val="150000"/>
                </a:lnSpc>
              </a:pPr>
              <a:r>
                <a:rPr lang="en-US" sz="3200" b="1">
                  <a:solidFill>
                    <a:schemeClr val="tx1">
                      <a:lumMod val="25000"/>
                      <a:lumOff val="75000"/>
                    </a:schemeClr>
                  </a:solidFill>
                  <a:latin typeface="+mj-lt"/>
                </a:rPr>
                <a:t>01.</a:t>
              </a:r>
            </a:p>
          </p:txBody>
        </p:sp>
      </p:grpSp>
      <p:grpSp>
        <p:nvGrpSpPr>
          <p:cNvPr id="51" name="Group 50"/>
          <p:cNvGrpSpPr/>
          <p:nvPr/>
        </p:nvGrpSpPr>
        <p:grpSpPr>
          <a:xfrm>
            <a:off x="889182" y="3960380"/>
            <a:ext cx="2977942" cy="2106003"/>
            <a:chOff x="1303019" y="3073724"/>
            <a:chExt cx="2977942" cy="2106003"/>
          </a:xfrm>
        </p:grpSpPr>
        <p:grpSp>
          <p:nvGrpSpPr>
            <p:cNvPr id="52" name="Group 51"/>
            <p:cNvGrpSpPr/>
            <p:nvPr/>
          </p:nvGrpSpPr>
          <p:grpSpPr>
            <a:xfrm>
              <a:off x="2093070" y="3394929"/>
              <a:ext cx="2187891" cy="1784798"/>
              <a:chOff x="1667872" y="2062801"/>
              <a:chExt cx="2187891" cy="1784798"/>
            </a:xfrm>
          </p:grpSpPr>
          <p:sp>
            <p:nvSpPr>
              <p:cNvPr id="54" name="TextBox 53"/>
              <p:cNvSpPr txBox="1"/>
              <p:nvPr/>
            </p:nvSpPr>
            <p:spPr>
              <a:xfrm flipH="1">
                <a:off x="1667872" y="2399767"/>
                <a:ext cx="2187891" cy="1447832"/>
              </a:xfrm>
              <a:prstGeom prst="rect">
                <a:avLst/>
              </a:prstGeom>
              <a:noFill/>
            </p:spPr>
            <p:txBody>
              <a:bodyPr wrap="square" rtlCol="0">
                <a:spAutoFit/>
              </a:bodyPr>
              <a:lstStyle/>
              <a:p>
                <a:pPr>
                  <a:lnSpc>
                    <a:spcPct val="150000"/>
                  </a:lnSpc>
                </a:pPr>
                <a:r>
                  <a:rPr lang="en-US" sz="1200" dirty="0">
                    <a:solidFill>
                      <a:schemeClr val="tx1">
                        <a:lumMod val="50000"/>
                        <a:lumOff val="50000"/>
                      </a:schemeClr>
                    </a:solidFill>
                  </a:rPr>
                  <a:t>(</a:t>
                </a:r>
                <a:r>
                  <a:rPr lang="en-US" sz="1200" dirty="0" err="1">
                    <a:solidFill>
                      <a:schemeClr val="tx1">
                        <a:lumMod val="50000"/>
                        <a:lumOff val="50000"/>
                      </a:schemeClr>
                    </a:solidFill>
                  </a:rPr>
                  <a:t>i</a:t>
                </a:r>
                <a:r>
                  <a:rPr lang="en-US" sz="1200" dirty="0">
                    <a:solidFill>
                      <a:schemeClr val="tx1">
                        <a:lumMod val="50000"/>
                        <a:lumOff val="50000"/>
                      </a:schemeClr>
                    </a:solidFill>
                  </a:rPr>
                  <a:t>) High population with 52k people located within one mile.</a:t>
                </a:r>
              </a:p>
              <a:p>
                <a:pPr>
                  <a:lnSpc>
                    <a:spcPct val="150000"/>
                  </a:lnSpc>
                </a:pPr>
                <a:r>
                  <a:rPr lang="en-US" sz="1200" dirty="0">
                    <a:solidFill>
                      <a:schemeClr val="tx1">
                        <a:lumMod val="50000"/>
                        <a:lumOff val="50000"/>
                      </a:schemeClr>
                    </a:solidFill>
                  </a:rPr>
                  <a:t>(ii) Central connector between other stations.</a:t>
                </a:r>
              </a:p>
            </p:txBody>
          </p:sp>
          <p:sp>
            <p:nvSpPr>
              <p:cNvPr id="55" name="TextBox 54"/>
              <p:cNvSpPr txBox="1"/>
              <p:nvPr/>
            </p:nvSpPr>
            <p:spPr>
              <a:xfrm flipH="1">
                <a:off x="1667873" y="2062801"/>
                <a:ext cx="1980976" cy="338554"/>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latin typeface="+mj-lt"/>
                  </a:rPr>
                  <a:t>FRUITVALE STATION</a:t>
                </a:r>
              </a:p>
            </p:txBody>
          </p:sp>
        </p:grpSp>
        <p:sp>
          <p:nvSpPr>
            <p:cNvPr id="53" name="TextBox 52"/>
            <p:cNvSpPr txBox="1"/>
            <p:nvPr/>
          </p:nvSpPr>
          <p:spPr>
            <a:xfrm flipH="1">
              <a:off x="1303019" y="3073724"/>
              <a:ext cx="818441" cy="748923"/>
            </a:xfrm>
            <a:prstGeom prst="rect">
              <a:avLst/>
            </a:prstGeom>
            <a:noFill/>
          </p:spPr>
          <p:txBody>
            <a:bodyPr wrap="square" rtlCol="0">
              <a:spAutoFit/>
            </a:bodyPr>
            <a:lstStyle/>
            <a:p>
              <a:pPr algn="r">
                <a:lnSpc>
                  <a:spcPct val="150000"/>
                </a:lnSpc>
              </a:pPr>
              <a:r>
                <a:rPr lang="en-US" sz="3200" b="1">
                  <a:solidFill>
                    <a:schemeClr val="tx1">
                      <a:lumMod val="25000"/>
                      <a:lumOff val="75000"/>
                    </a:schemeClr>
                  </a:solidFill>
                  <a:latin typeface="+mj-lt"/>
                </a:rPr>
                <a:t>02.</a:t>
              </a:r>
            </a:p>
          </p:txBody>
        </p:sp>
      </p:grpSp>
      <p:sp>
        <p:nvSpPr>
          <p:cNvPr id="39" name="Oval 38">
            <a:extLst>
              <a:ext uri="{FF2B5EF4-FFF2-40B4-BE49-F238E27FC236}">
                <a16:creationId xmlns:a16="http://schemas.microsoft.com/office/drawing/2014/main" id="{E898930E-A795-CEFA-FBF3-6090030CBB09}"/>
              </a:ext>
            </a:extLst>
          </p:cNvPr>
          <p:cNvSpPr/>
          <p:nvPr/>
        </p:nvSpPr>
        <p:spPr>
          <a:xfrm>
            <a:off x="4789946" y="1174881"/>
            <a:ext cx="852046" cy="852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Bullseye with solid fill">
            <a:extLst>
              <a:ext uri="{FF2B5EF4-FFF2-40B4-BE49-F238E27FC236}">
                <a16:creationId xmlns:a16="http://schemas.microsoft.com/office/drawing/2014/main" id="{AC0DC143-A2C9-C9E6-C728-4F9733E64F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32195" y="1217130"/>
            <a:ext cx="767548" cy="767548"/>
          </a:xfrm>
          <a:prstGeom prst="rect">
            <a:avLst/>
          </a:prstGeom>
        </p:spPr>
      </p:pic>
      <p:grpSp>
        <p:nvGrpSpPr>
          <p:cNvPr id="43" name="Group 42">
            <a:extLst>
              <a:ext uri="{FF2B5EF4-FFF2-40B4-BE49-F238E27FC236}">
                <a16:creationId xmlns:a16="http://schemas.microsoft.com/office/drawing/2014/main" id="{22194F01-0CD0-C523-E612-03097AEFEF4A}"/>
              </a:ext>
            </a:extLst>
          </p:cNvPr>
          <p:cNvGrpSpPr/>
          <p:nvPr/>
        </p:nvGrpSpPr>
        <p:grpSpPr>
          <a:xfrm>
            <a:off x="6031299" y="1174881"/>
            <a:ext cx="3607986" cy="904793"/>
            <a:chOff x="891532" y="2055080"/>
            <a:chExt cx="1828693" cy="904793"/>
          </a:xfrm>
        </p:grpSpPr>
        <p:sp>
          <p:nvSpPr>
            <p:cNvPr id="45" name="TextBox 44">
              <a:extLst>
                <a:ext uri="{FF2B5EF4-FFF2-40B4-BE49-F238E27FC236}">
                  <a16:creationId xmlns:a16="http://schemas.microsoft.com/office/drawing/2014/main" id="{07DA72DF-A834-DE9B-3CF9-51FDA31CDD97}"/>
                </a:ext>
              </a:extLst>
            </p:cNvPr>
            <p:cNvSpPr txBox="1"/>
            <p:nvPr/>
          </p:nvSpPr>
          <p:spPr>
            <a:xfrm flipH="1">
              <a:off x="891532" y="2343037"/>
              <a:ext cx="1828693" cy="616836"/>
            </a:xfrm>
            <a:prstGeom prst="rect">
              <a:avLst/>
            </a:prstGeom>
            <a:noFill/>
          </p:spPr>
          <p:txBody>
            <a:bodyPr wrap="square" rtlCol="0">
              <a:spAutoFit/>
            </a:bodyPr>
            <a:lstStyle/>
            <a:p>
              <a:pPr>
                <a:lnSpc>
                  <a:spcPct val="150000"/>
                </a:lnSpc>
              </a:pPr>
              <a:r>
                <a:rPr lang="en-US" sz="1200" dirty="0">
                  <a:solidFill>
                    <a:schemeClr val="tx1">
                      <a:lumMod val="50000"/>
                      <a:lumOff val="50000"/>
                    </a:schemeClr>
                  </a:solidFill>
                </a:rPr>
                <a:t>Bart Stations that have a high population and high betweenness with other stations.</a:t>
              </a:r>
            </a:p>
          </p:txBody>
        </p:sp>
        <p:sp>
          <p:nvSpPr>
            <p:cNvPr id="56" name="TextBox 55">
              <a:extLst>
                <a:ext uri="{FF2B5EF4-FFF2-40B4-BE49-F238E27FC236}">
                  <a16:creationId xmlns:a16="http://schemas.microsoft.com/office/drawing/2014/main" id="{CCB04359-64E6-CA49-11F8-765C04D972A0}"/>
                </a:ext>
              </a:extLst>
            </p:cNvPr>
            <p:cNvSpPr txBox="1"/>
            <p:nvPr/>
          </p:nvSpPr>
          <p:spPr>
            <a:xfrm flipH="1">
              <a:off x="891535" y="2055080"/>
              <a:ext cx="1828690" cy="339837"/>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rPr>
                <a:t>TARGET</a:t>
              </a:r>
            </a:p>
          </p:txBody>
        </p:sp>
      </p:grpSp>
      <p:sp>
        <p:nvSpPr>
          <p:cNvPr id="2" name="AutoShape 2">
            <a:extLst>
              <a:ext uri="{FF2B5EF4-FFF2-40B4-BE49-F238E27FC236}">
                <a16:creationId xmlns:a16="http://schemas.microsoft.com/office/drawing/2014/main" id="{829C5EC8-C323-8B1E-D127-B3186871F1F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a:extLst>
              <a:ext uri="{FF2B5EF4-FFF2-40B4-BE49-F238E27FC236}">
                <a16:creationId xmlns:a16="http://schemas.microsoft.com/office/drawing/2014/main" id="{EFDD01AF-0383-EF53-2D01-76A416E6C8A4}"/>
              </a:ext>
            </a:extLst>
          </p:cNvPr>
          <p:cNvSpPr>
            <a:spLocks noChangeAspect="1" noChangeArrowheads="1"/>
          </p:cNvSpPr>
          <p:nvPr/>
        </p:nvSpPr>
        <p:spPr bwMode="auto">
          <a:xfrm>
            <a:off x="6031299" y="3429000"/>
            <a:ext cx="2867374" cy="286737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a:extLst>
              <a:ext uri="{FF2B5EF4-FFF2-40B4-BE49-F238E27FC236}">
                <a16:creationId xmlns:a16="http://schemas.microsoft.com/office/drawing/2014/main" id="{03745038-051E-EE3B-747E-5EA68FE514FB}"/>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Map&#10;&#10;Description automatically generated">
            <a:extLst>
              <a:ext uri="{FF2B5EF4-FFF2-40B4-BE49-F238E27FC236}">
                <a16:creationId xmlns:a16="http://schemas.microsoft.com/office/drawing/2014/main" id="{EE254D24-FD0C-1607-F705-2D89BE8C1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2143338"/>
            <a:ext cx="4438720" cy="4276493"/>
          </a:xfrm>
          <a:prstGeom prst="rect">
            <a:avLst/>
          </a:prstGeom>
        </p:spPr>
      </p:pic>
      <p:cxnSp>
        <p:nvCxnSpPr>
          <p:cNvPr id="6" name="Straight Arrow Connector 5">
            <a:extLst>
              <a:ext uri="{FF2B5EF4-FFF2-40B4-BE49-F238E27FC236}">
                <a16:creationId xmlns:a16="http://schemas.microsoft.com/office/drawing/2014/main" id="{BD243635-C7E5-03AB-A3A4-CADB97B73017}"/>
              </a:ext>
            </a:extLst>
          </p:cNvPr>
          <p:cNvCxnSpPr/>
          <p:nvPr/>
        </p:nvCxnSpPr>
        <p:spPr>
          <a:xfrm flipH="1" flipV="1">
            <a:off x="6922347" y="3772747"/>
            <a:ext cx="460586" cy="5088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924DF86-AA50-950F-A0F1-A73D82918AB8}"/>
              </a:ext>
            </a:extLst>
          </p:cNvPr>
          <p:cNvCxnSpPr>
            <a:cxnSpLocks/>
          </p:cNvCxnSpPr>
          <p:nvPr/>
        </p:nvCxnSpPr>
        <p:spPr>
          <a:xfrm flipV="1">
            <a:off x="7823199" y="3803296"/>
            <a:ext cx="0" cy="56388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545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66737" y="4171247"/>
            <a:ext cx="7434467" cy="2654590"/>
            <a:chOff x="4014583" y="857251"/>
            <a:chExt cx="7434467" cy="2654590"/>
          </a:xfrm>
        </p:grpSpPr>
        <p:sp>
          <p:nvSpPr>
            <p:cNvPr id="7" name="Rectangle 6"/>
            <p:cNvSpPr/>
            <p:nvPr/>
          </p:nvSpPr>
          <p:spPr>
            <a:xfrm>
              <a:off x="4895850" y="857251"/>
              <a:ext cx="6553200" cy="222885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95750" y="857251"/>
              <a:ext cx="800100" cy="2228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rot="16200000" flipH="1">
              <a:off x="3751492" y="1533096"/>
              <a:ext cx="1403346" cy="877163"/>
            </a:xfrm>
            <a:prstGeom prst="rect">
              <a:avLst/>
            </a:prstGeom>
            <a:noFill/>
          </p:spPr>
          <p:txBody>
            <a:bodyPr wrap="square" rtlCol="0">
              <a:spAutoFit/>
            </a:bodyPr>
            <a:lstStyle/>
            <a:p>
              <a:pPr algn="ctr">
                <a:lnSpc>
                  <a:spcPct val="150000"/>
                </a:lnSpc>
              </a:pPr>
              <a:r>
                <a:rPr lang="en-US" dirty="0">
                  <a:solidFill>
                    <a:schemeClr val="bg1"/>
                  </a:solidFill>
                  <a:latin typeface="+mj-lt"/>
                </a:rPr>
                <a:t>EFFICIENT DELIVERY</a:t>
              </a:r>
            </a:p>
          </p:txBody>
        </p:sp>
        <p:sp>
          <p:nvSpPr>
            <p:cNvPr id="10" name="TextBox 9"/>
            <p:cNvSpPr txBox="1"/>
            <p:nvPr/>
          </p:nvSpPr>
          <p:spPr>
            <a:xfrm flipH="1">
              <a:off x="5510648" y="1233012"/>
              <a:ext cx="5323603" cy="2278829"/>
            </a:xfrm>
            <a:prstGeom prst="rect">
              <a:avLst/>
            </a:prstGeom>
            <a:noFill/>
          </p:spPr>
          <p:txBody>
            <a:bodyPr wrap="square" rtlCol="0">
              <a:spAutoFit/>
            </a:bodyPr>
            <a:lstStyle/>
            <a:p>
              <a:pPr marL="285750" indent="-285750">
                <a:lnSpc>
                  <a:spcPct val="150000"/>
                </a:lnSpc>
                <a:buAutoNum type="romanLcParenBoth"/>
              </a:pPr>
              <a:r>
                <a:rPr lang="en-US" sz="1200" dirty="0">
                  <a:solidFill>
                    <a:schemeClr val="tx1">
                      <a:lumMod val="75000"/>
                      <a:lumOff val="25000"/>
                    </a:schemeClr>
                  </a:solidFill>
                </a:rPr>
                <a:t>To cater to the Non-Bart population, we propose using drones and delivery bots so as to maximize efficiencies and speed time to delivery</a:t>
              </a:r>
            </a:p>
            <a:p>
              <a:pPr marL="742950" lvl="1" indent="-285750">
                <a:lnSpc>
                  <a:spcPct val="150000"/>
                </a:lnSpc>
                <a:buAutoNum type="romanLcParenBoth"/>
              </a:pPr>
              <a:r>
                <a:rPr lang="en-US" sz="1200" dirty="0">
                  <a:solidFill>
                    <a:schemeClr val="tx1">
                      <a:lumMod val="75000"/>
                      <a:lumOff val="25000"/>
                    </a:schemeClr>
                  </a:solidFill>
                </a:rPr>
                <a:t>Drones can be used from remote delivery in suburban areas while robots can be used for more urban settings that do not have immediate Bart locations</a:t>
              </a:r>
            </a:p>
            <a:p>
              <a:pPr>
                <a:lnSpc>
                  <a:spcPct val="150000"/>
                </a:lnSpc>
              </a:pPr>
              <a:endParaRPr lang="en-US" sz="1200" dirty="0">
                <a:solidFill>
                  <a:schemeClr val="tx1">
                    <a:lumMod val="75000"/>
                    <a:lumOff val="25000"/>
                  </a:schemeClr>
                </a:solidFill>
              </a:endParaRPr>
            </a:p>
            <a:p>
              <a:pPr>
                <a:lnSpc>
                  <a:spcPct val="150000"/>
                </a:lnSpc>
              </a:pPr>
              <a:endParaRPr lang="en-US" sz="1200" dirty="0">
                <a:solidFill>
                  <a:schemeClr val="tx1">
                    <a:lumMod val="75000"/>
                    <a:lumOff val="25000"/>
                  </a:schemeClr>
                </a:solidFill>
              </a:endParaRPr>
            </a:p>
          </p:txBody>
        </p:sp>
      </p:grpSp>
      <p:grpSp>
        <p:nvGrpSpPr>
          <p:cNvPr id="11" name="Group 10"/>
          <p:cNvGrpSpPr/>
          <p:nvPr/>
        </p:nvGrpSpPr>
        <p:grpSpPr>
          <a:xfrm flipV="1">
            <a:off x="6553509" y="770981"/>
            <a:ext cx="4992496" cy="1169660"/>
            <a:chOff x="6554473" y="4970790"/>
            <a:chExt cx="4992496" cy="1169660"/>
          </a:xfrm>
        </p:grpSpPr>
        <p:sp>
          <p:nvSpPr>
            <p:cNvPr id="12" name="TextBox 11"/>
            <p:cNvSpPr txBox="1"/>
            <p:nvPr/>
          </p:nvSpPr>
          <p:spPr>
            <a:xfrm rot="10800000">
              <a:off x="6554473" y="4970790"/>
              <a:ext cx="4992496" cy="1077218"/>
            </a:xfrm>
            <a:prstGeom prst="rect">
              <a:avLst/>
            </a:prstGeom>
            <a:noFill/>
          </p:spPr>
          <p:txBody>
            <a:bodyPr wrap="square" rtlCol="0">
              <a:spAutoFit/>
            </a:bodyPr>
            <a:lstStyle/>
            <a:p>
              <a:pPr algn="r"/>
              <a:r>
                <a:rPr lang="en-US" sz="3200" dirty="0">
                  <a:latin typeface="+mj-lt"/>
                </a:rPr>
                <a:t>PHASE 2: ADDITIONAL DELIVERY SYSTEMS</a:t>
              </a:r>
            </a:p>
          </p:txBody>
        </p:sp>
        <p:grpSp>
          <p:nvGrpSpPr>
            <p:cNvPr id="13" name="Group 12"/>
            <p:cNvGrpSpPr/>
            <p:nvPr/>
          </p:nvGrpSpPr>
          <p:grpSpPr>
            <a:xfrm>
              <a:off x="7213600" y="6140450"/>
              <a:ext cx="4231460" cy="0"/>
              <a:chOff x="7286170" y="6191250"/>
              <a:chExt cx="4231460" cy="0"/>
            </a:xfrm>
          </p:grpSpPr>
          <p:cxnSp>
            <p:nvCxnSpPr>
              <p:cNvPr id="14" name="Straight Connector 13"/>
              <p:cNvCxnSpPr/>
              <p:nvPr/>
            </p:nvCxnSpPr>
            <p:spPr>
              <a:xfrm flipV="1">
                <a:off x="7286170" y="6191250"/>
                <a:ext cx="4231460"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sp>
        <p:nvSpPr>
          <p:cNvPr id="16" name="TextBox 15"/>
          <p:cNvSpPr txBox="1"/>
          <p:nvPr/>
        </p:nvSpPr>
        <p:spPr>
          <a:xfrm rot="5400000" flipH="1">
            <a:off x="4652692" y="1329418"/>
            <a:ext cx="1633048" cy="338554"/>
          </a:xfrm>
          <a:prstGeom prst="rect">
            <a:avLst/>
          </a:prstGeom>
          <a:noFill/>
        </p:spPr>
        <p:txBody>
          <a:bodyPr wrap="square" rtlCol="0">
            <a:spAutoFit/>
          </a:bodyPr>
          <a:lstStyle/>
          <a:p>
            <a:pPr>
              <a:lnSpc>
                <a:spcPct val="150000"/>
              </a:lnSpc>
            </a:pPr>
            <a:r>
              <a:rPr lang="en-US" sz="1200" b="1" dirty="0">
                <a:solidFill>
                  <a:schemeClr val="bg2">
                    <a:lumMod val="75000"/>
                  </a:schemeClr>
                </a:solidFill>
                <a:latin typeface="+mj-lt"/>
              </a:rPr>
              <a:t>Drones &amp; Robots</a:t>
            </a:r>
          </a:p>
        </p:txBody>
      </p:sp>
      <p:pic>
        <p:nvPicPr>
          <p:cNvPr id="2052" name="Picture 4" descr="Using drones to reduce impacts of floods in The Gambia | NDMA">
            <a:extLst>
              <a:ext uri="{FF2B5EF4-FFF2-40B4-BE49-F238E27FC236}">
                <a16:creationId xmlns:a16="http://schemas.microsoft.com/office/drawing/2014/main" id="{2A2A9F83-B7CD-1998-756E-DD6B35BF9344}"/>
              </a:ext>
            </a:extLst>
          </p:cNvPr>
          <p:cNvPicPr>
            <a:picLocks noGrp="1" noChangeAspect="1" noChangeArrowheads="1"/>
          </p:cNvPicPr>
          <p:nvPr>
            <p:ph type="pic" sz="quarter" idx="10"/>
          </p:nvPr>
        </p:nvPicPr>
        <p:blipFill>
          <a:blip r:embed="rId3" cstate="print">
            <a:extLst>
              <a:ext uri="{28A0092B-C50C-407E-A947-70E740481C1C}">
                <a14:useLocalDpi xmlns:a14="http://schemas.microsoft.com/office/drawing/2010/main" val="0"/>
              </a:ext>
            </a:extLst>
          </a:blip>
          <a:srcRect l="8968" r="896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obots will destroy our jobs – and we're not ready for it | Technology |  The Guardian">
            <a:extLst>
              <a:ext uri="{FF2B5EF4-FFF2-40B4-BE49-F238E27FC236}">
                <a16:creationId xmlns:a16="http://schemas.microsoft.com/office/drawing/2014/main" id="{F16E0577-8CB4-A4F8-E790-A7AB07F060B4}"/>
              </a:ext>
            </a:extLst>
          </p:cNvPr>
          <p:cNvPicPr>
            <a:picLocks noGrp="1" noChangeAspect="1" noChangeArrowheads="1"/>
          </p:cNvPicPr>
          <p:nvPr>
            <p:ph type="pic" sz="quarter" idx="11"/>
          </p:nvPr>
        </p:nvPicPr>
        <p:blipFill>
          <a:blip r:embed="rId4" cstate="print">
            <a:extLst>
              <a:ext uri="{28A0092B-C50C-407E-A947-70E740481C1C}">
                <a14:useLocalDpi xmlns:a14="http://schemas.microsoft.com/office/drawing/2010/main" val="0"/>
              </a:ext>
            </a:extLst>
          </a:blip>
          <a:srcRect l="5299" r="5299"/>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122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8503732" y="2509376"/>
            <a:ext cx="2801579" cy="2123293"/>
            <a:chOff x="891533" y="1944575"/>
            <a:chExt cx="2801579" cy="2123293"/>
          </a:xfrm>
        </p:grpSpPr>
        <p:sp>
          <p:nvSpPr>
            <p:cNvPr id="40" name="TextBox 39"/>
            <p:cNvSpPr txBox="1"/>
            <p:nvPr/>
          </p:nvSpPr>
          <p:spPr>
            <a:xfrm flipH="1">
              <a:off x="891533" y="2343037"/>
              <a:ext cx="2801579" cy="1724831"/>
            </a:xfrm>
            <a:prstGeom prst="rect">
              <a:avLst/>
            </a:prstGeom>
            <a:noFill/>
          </p:spPr>
          <p:txBody>
            <a:bodyPr wrap="square" rtlCol="0">
              <a:spAutoFit/>
            </a:bodyPr>
            <a:lstStyle/>
            <a:p>
              <a:pPr marL="285750" indent="-285750">
                <a:lnSpc>
                  <a:spcPct val="150000"/>
                </a:lnSpc>
                <a:buAutoNum type="romanLcParenBoth"/>
              </a:pPr>
              <a:r>
                <a:rPr lang="en-US" sz="1200" dirty="0">
                  <a:solidFill>
                    <a:schemeClr val="tx1">
                      <a:lumMod val="50000"/>
                      <a:lumOff val="50000"/>
                    </a:schemeClr>
                  </a:solidFill>
                </a:rPr>
                <a:t>We estimate each drone delivery to cost around $5 per package</a:t>
              </a:r>
            </a:p>
            <a:p>
              <a:pPr marL="285750" indent="-285750">
                <a:lnSpc>
                  <a:spcPct val="150000"/>
                </a:lnSpc>
                <a:buAutoNum type="romanLcParenBoth"/>
              </a:pPr>
              <a:r>
                <a:rPr lang="en-US" sz="1200" dirty="0">
                  <a:solidFill>
                    <a:schemeClr val="tx1">
                      <a:lumMod val="50000"/>
                      <a:lumOff val="50000"/>
                    </a:schemeClr>
                  </a:solidFill>
                </a:rPr>
                <a:t>To begin building and testing a fleet, we recommend buying 3 camera drones, which cost about $400 per drone</a:t>
              </a:r>
            </a:p>
          </p:txBody>
        </p:sp>
        <p:sp>
          <p:nvSpPr>
            <p:cNvPr id="41" name="TextBox 40"/>
            <p:cNvSpPr txBox="1"/>
            <p:nvPr/>
          </p:nvSpPr>
          <p:spPr>
            <a:xfrm flipH="1">
              <a:off x="891536" y="1944575"/>
              <a:ext cx="2801575" cy="339837"/>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rPr>
                <a:t>DRONES</a:t>
              </a:r>
            </a:p>
          </p:txBody>
        </p:sp>
      </p:grpSp>
      <p:sp>
        <p:nvSpPr>
          <p:cNvPr id="38" name="Oval 37"/>
          <p:cNvSpPr/>
          <p:nvPr/>
        </p:nvSpPr>
        <p:spPr>
          <a:xfrm>
            <a:off x="7266218" y="2874824"/>
            <a:ext cx="852046" cy="852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513726" y="732139"/>
            <a:ext cx="5938374" cy="1215791"/>
            <a:chOff x="814458" y="663388"/>
            <a:chExt cx="4716635" cy="1362209"/>
          </a:xfrm>
        </p:grpSpPr>
        <p:sp>
          <p:nvSpPr>
            <p:cNvPr id="45" name="TextBox 44"/>
            <p:cNvSpPr txBox="1"/>
            <p:nvPr/>
          </p:nvSpPr>
          <p:spPr>
            <a:xfrm flipH="1">
              <a:off x="814458" y="956587"/>
              <a:ext cx="4716635" cy="1069010"/>
            </a:xfrm>
            <a:prstGeom prst="rect">
              <a:avLst/>
            </a:prstGeom>
            <a:noFill/>
          </p:spPr>
          <p:txBody>
            <a:bodyPr wrap="square" rtlCol="0">
              <a:spAutoFit/>
            </a:bodyPr>
            <a:lstStyle/>
            <a:p>
              <a:r>
                <a:rPr lang="en-US" sz="2800" dirty="0">
                  <a:latin typeface="+mj-lt"/>
                </a:rPr>
                <a:t>PHASE 2: COST OF ALTERNATIVE DELIVERY SYSTEMS</a:t>
              </a:r>
            </a:p>
          </p:txBody>
        </p:sp>
        <p:grpSp>
          <p:nvGrpSpPr>
            <p:cNvPr id="46" name="Group 45"/>
            <p:cNvGrpSpPr/>
            <p:nvPr/>
          </p:nvGrpSpPr>
          <p:grpSpPr>
            <a:xfrm flipH="1" flipV="1">
              <a:off x="814459" y="663388"/>
              <a:ext cx="3651246" cy="0"/>
              <a:chOff x="7866384" y="6191250"/>
              <a:chExt cx="3651246" cy="0"/>
            </a:xfrm>
          </p:grpSpPr>
          <p:cxnSp>
            <p:nvCxnSpPr>
              <p:cNvPr id="47" name="Straight Connector 46"/>
              <p:cNvCxnSpPr/>
              <p:nvPr/>
            </p:nvCxnSpPr>
            <p:spPr>
              <a:xfrm flipV="1">
                <a:off x="7866384" y="6191250"/>
                <a:ext cx="3651245"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026070" y="6191250"/>
                <a:ext cx="249156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grpSp>
        <p:nvGrpSpPr>
          <p:cNvPr id="52" name="Group 51"/>
          <p:cNvGrpSpPr/>
          <p:nvPr/>
        </p:nvGrpSpPr>
        <p:grpSpPr>
          <a:xfrm>
            <a:off x="8503732" y="4858079"/>
            <a:ext cx="2801578" cy="1569295"/>
            <a:chOff x="891534" y="1944575"/>
            <a:chExt cx="2801578" cy="1569295"/>
          </a:xfrm>
        </p:grpSpPr>
        <p:sp>
          <p:nvSpPr>
            <p:cNvPr id="56" name="TextBox 55"/>
            <p:cNvSpPr txBox="1"/>
            <p:nvPr/>
          </p:nvSpPr>
          <p:spPr>
            <a:xfrm flipH="1">
              <a:off x="891534" y="2343037"/>
              <a:ext cx="2801578" cy="1170833"/>
            </a:xfrm>
            <a:prstGeom prst="rect">
              <a:avLst/>
            </a:prstGeom>
            <a:noFill/>
          </p:spPr>
          <p:txBody>
            <a:bodyPr wrap="square" rtlCol="0">
              <a:spAutoFit/>
            </a:bodyPr>
            <a:lstStyle/>
            <a:p>
              <a:pPr>
                <a:lnSpc>
                  <a:spcPct val="150000"/>
                </a:lnSpc>
              </a:pPr>
              <a:r>
                <a:rPr lang="en-US" sz="1200" dirty="0">
                  <a:solidFill>
                    <a:schemeClr val="tx1">
                      <a:lumMod val="50000"/>
                      <a:lumOff val="50000"/>
                    </a:schemeClr>
                  </a:solidFill>
                </a:rPr>
                <a:t>(</a:t>
              </a:r>
              <a:r>
                <a:rPr lang="en-US" sz="1200" dirty="0" err="1">
                  <a:solidFill>
                    <a:schemeClr val="tx1">
                      <a:lumMod val="50000"/>
                      <a:lumOff val="50000"/>
                    </a:schemeClr>
                  </a:solidFill>
                </a:rPr>
                <a:t>i</a:t>
              </a:r>
              <a:r>
                <a:rPr lang="en-US" sz="1200" dirty="0">
                  <a:solidFill>
                    <a:schemeClr val="tx1">
                      <a:lumMod val="50000"/>
                      <a:lumOff val="50000"/>
                    </a:schemeClr>
                  </a:solidFill>
                </a:rPr>
                <a:t>)  We recommend purchasing a mix of both long range and short range robots, which we project to incur costs of $2.5k to $5k per robot</a:t>
              </a:r>
            </a:p>
          </p:txBody>
        </p:sp>
        <p:sp>
          <p:nvSpPr>
            <p:cNvPr id="57" name="TextBox 56"/>
            <p:cNvSpPr txBox="1"/>
            <p:nvPr/>
          </p:nvSpPr>
          <p:spPr>
            <a:xfrm flipH="1">
              <a:off x="891534" y="1944575"/>
              <a:ext cx="2801577" cy="338554"/>
            </a:xfrm>
            <a:prstGeom prst="rect">
              <a:avLst/>
            </a:prstGeom>
            <a:noFill/>
          </p:spPr>
          <p:txBody>
            <a:bodyPr wrap="square" rtlCol="0">
              <a:spAutoFit/>
            </a:bodyPr>
            <a:lstStyle/>
            <a:p>
              <a:pPr>
                <a:lnSpc>
                  <a:spcPct val="150000"/>
                </a:lnSpc>
              </a:pPr>
              <a:r>
                <a:rPr lang="en-US" sz="1200" b="1" dirty="0">
                  <a:solidFill>
                    <a:schemeClr val="tx1">
                      <a:lumMod val="75000"/>
                      <a:lumOff val="25000"/>
                    </a:schemeClr>
                  </a:solidFill>
                  <a:latin typeface="+mj-lt"/>
                </a:rPr>
                <a:t>ROBOTS</a:t>
              </a:r>
            </a:p>
          </p:txBody>
        </p:sp>
      </p:grpSp>
      <p:sp>
        <p:nvSpPr>
          <p:cNvPr id="54" name="Oval 53"/>
          <p:cNvSpPr/>
          <p:nvPr/>
        </p:nvSpPr>
        <p:spPr>
          <a:xfrm>
            <a:off x="7266218" y="4842723"/>
            <a:ext cx="852046" cy="852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Quadcopter with solid fill">
            <a:extLst>
              <a:ext uri="{FF2B5EF4-FFF2-40B4-BE49-F238E27FC236}">
                <a16:creationId xmlns:a16="http://schemas.microsoft.com/office/drawing/2014/main" id="{26313FAF-8430-7ACE-BE52-4F2B832CC2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6218" y="2907838"/>
            <a:ext cx="819032" cy="819032"/>
          </a:xfrm>
          <a:prstGeom prst="rect">
            <a:avLst/>
          </a:prstGeom>
        </p:spPr>
      </p:pic>
      <p:pic>
        <p:nvPicPr>
          <p:cNvPr id="11" name="Picture 10">
            <a:extLst>
              <a:ext uri="{FF2B5EF4-FFF2-40B4-BE49-F238E27FC236}">
                <a16:creationId xmlns:a16="http://schemas.microsoft.com/office/drawing/2014/main" id="{F3E3E716-9665-D80C-B7AD-45FB61D2262E}"/>
              </a:ext>
            </a:extLst>
          </p:cNvPr>
          <p:cNvPicPr>
            <a:picLocks noChangeAspect="1"/>
          </p:cNvPicPr>
          <p:nvPr/>
        </p:nvPicPr>
        <p:blipFill>
          <a:blip r:embed="rId5"/>
          <a:stretch>
            <a:fillRect/>
          </a:stretch>
        </p:blipFill>
        <p:spPr>
          <a:xfrm>
            <a:off x="7266219" y="4842723"/>
            <a:ext cx="852046" cy="852046"/>
          </a:xfrm>
          <a:prstGeom prst="rect">
            <a:avLst/>
          </a:prstGeom>
        </p:spPr>
      </p:pic>
      <p:pic>
        <p:nvPicPr>
          <p:cNvPr id="13" name="Picture Placeholder 12">
            <a:extLst>
              <a:ext uri="{FF2B5EF4-FFF2-40B4-BE49-F238E27FC236}">
                <a16:creationId xmlns:a16="http://schemas.microsoft.com/office/drawing/2014/main" id="{DC572132-D113-EA82-47F9-6C6874C0E26E}"/>
              </a:ext>
            </a:extLst>
          </p:cNvPr>
          <p:cNvPicPr>
            <a:picLocks noGrp="1" noChangeAspect="1"/>
          </p:cNvPicPr>
          <p:nvPr>
            <p:ph type="pic" sz="quarter" idx="10"/>
          </p:nvPr>
        </p:nvPicPr>
        <p:blipFill>
          <a:blip r:embed="rId6"/>
          <a:srcRect l="23875" r="23875"/>
          <a:stretch>
            <a:fillRect/>
          </a:stretch>
        </p:blipFill>
        <p:spPr>
          <a:prstGeom prst="rect">
            <a:avLst/>
          </a:prstGeom>
        </p:spPr>
      </p:pic>
    </p:spTree>
    <p:extLst>
      <p:ext uri="{BB962C8B-B14F-4D97-AF65-F5344CB8AC3E}">
        <p14:creationId xmlns:p14="http://schemas.microsoft.com/office/powerpoint/2010/main" val="756057449"/>
      </p:ext>
    </p:extLst>
  </p:cSld>
  <p:clrMapOvr>
    <a:masterClrMapping/>
  </p:clrMapOvr>
</p:sld>
</file>

<file path=ppt/theme/theme1.xml><?xml version="1.0" encoding="utf-8"?>
<a:theme xmlns:a="http://schemas.openxmlformats.org/drawingml/2006/main" name="Office Theme">
  <a:themeElements>
    <a:clrScheme name="Custom 299">
      <a:dk1>
        <a:srgbClr val="2B2B2B"/>
      </a:dk1>
      <a:lt1>
        <a:srgbClr val="FFFFFF"/>
      </a:lt1>
      <a:dk2>
        <a:srgbClr val="2B2B2B"/>
      </a:dk2>
      <a:lt2>
        <a:srgbClr val="FFFFFF"/>
      </a:lt2>
      <a:accent1>
        <a:srgbClr val="41B7D0"/>
      </a:accent1>
      <a:accent2>
        <a:srgbClr val="3FACD0"/>
      </a:accent2>
      <a:accent3>
        <a:srgbClr val="3DA1D2"/>
      </a:accent3>
      <a:accent4>
        <a:srgbClr val="3B96D3"/>
      </a:accent4>
      <a:accent5>
        <a:srgbClr val="398BD5"/>
      </a:accent5>
      <a:accent6>
        <a:srgbClr val="3780D7"/>
      </a:accent6>
      <a:hlink>
        <a:srgbClr val="5B9BD5"/>
      </a:hlink>
      <a:folHlink>
        <a:srgbClr val="70AD47"/>
      </a:folHlink>
    </a:clrScheme>
    <a:fontScheme name="Custom 1">
      <a:majorFont>
        <a:latin typeface="Roboto"/>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3212</TotalTime>
  <Words>1466</Words>
  <Application>Microsoft Office PowerPoint</Application>
  <PresentationFormat>Widescreen</PresentationFormat>
  <Paragraphs>202</Paragraphs>
  <Slides>17</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Nudista</vt:lpstr>
      <vt:lpstr>Open Sans</vt:lpstr>
      <vt:lpstr>Questrial</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dc:creator>
  <cp:lastModifiedBy>Joseph Roberts</cp:lastModifiedBy>
  <cp:revision>146</cp:revision>
  <dcterms:created xsi:type="dcterms:W3CDTF">2019-04-30T07:58:28Z</dcterms:created>
  <dcterms:modified xsi:type="dcterms:W3CDTF">2022-08-03T23:28:09Z</dcterms:modified>
</cp:coreProperties>
</file>